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drawings/drawing1.xml" ContentType="application/vnd.openxmlformats-officedocument.drawingml.chartshapes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8" r:id="rId2"/>
    <p:sldId id="259" r:id="rId3"/>
    <p:sldId id="292" r:id="rId4"/>
    <p:sldId id="260" r:id="rId5"/>
    <p:sldId id="261" r:id="rId6"/>
    <p:sldId id="281" r:id="rId7"/>
    <p:sldId id="266" r:id="rId8"/>
    <p:sldId id="262" r:id="rId9"/>
    <p:sldId id="263" r:id="rId10"/>
    <p:sldId id="264" r:id="rId11"/>
    <p:sldId id="265" r:id="rId12"/>
    <p:sldId id="267" r:id="rId13"/>
    <p:sldId id="268" r:id="rId14"/>
    <p:sldId id="271" r:id="rId15"/>
    <p:sldId id="273" r:id="rId16"/>
    <p:sldId id="274" r:id="rId17"/>
    <p:sldId id="270" r:id="rId18"/>
    <p:sldId id="293" r:id="rId19"/>
    <p:sldId id="275" r:id="rId20"/>
    <p:sldId id="276" r:id="rId21"/>
    <p:sldId id="277" r:id="rId22"/>
    <p:sldId id="278" r:id="rId23"/>
    <p:sldId id="279" r:id="rId24"/>
    <p:sldId id="280" r:id="rId25"/>
    <p:sldId id="269" r:id="rId26"/>
    <p:sldId id="272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0000"/>
    <a:srgbClr val="010042"/>
    <a:srgbClr val="00FF00"/>
    <a:srgbClr val="FDFFD3"/>
    <a:srgbClr val="FEFCF7"/>
    <a:srgbClr val="FFF569"/>
    <a:srgbClr val="15E0FF"/>
    <a:srgbClr val="64FB36"/>
    <a:srgbClr val="BD5AD9"/>
    <a:srgbClr val="EF9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396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ougjk:Library:Mobile%20Documents:com~apple~CloudDocs:Jobs:1905-Lamoille%20Present:Presenters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ougjk:Library:Mobile%20Documents:com~apple~CloudDocs:Jobs:1724-LamoilleHousing:Positivo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ougjk:Library:Mobile%20Documents:com~apple~CloudDocs:Jobs:1724-LamoilleHousing:Positivo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ougjk:Library:Mobile%20Documents:com~apple~CloudDocs:Jobs:1724-LamoilleHousing:Positivo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ougjk:Library:Mobile%20Documents:com~apple~CloudDocs:Jobs:1724-LamoilleHousing:Positivo.xlsx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dougjk:Library:Mobile%20Documents:com~apple~CloudDocs:Jobs:1905-Lamoille%20Present:Presenters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ougjk:Library:Mobile%20Documents:com~apple~CloudDocs:Jobs:1905-Lamoille%20Present:Presenters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ougjk:Library:Mobile%20Documents:com~apple~CloudDocs:Jobs:1905-Lamoille%20Present:Presenters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ougjk:Library:Mobile%20Documents:com~apple~CloudDocs:Jobs:1905-Lamoille%20Present:Presenter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ougjk:Library:Mobile%20Documents:com~apple~CloudDocs:Jobs:1724-LamoilleHousing:Positivo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ougjk:Library:Mobile%20Documents:com~apple~CloudDocs:Jobs:1724-LamoilleHousing:Positivo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ougjk:Library:Mobile%20Documents:com~apple~CloudDocs:Jobs:1724-LamoilleHousing:Positivo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ougjk:Library:Mobile%20Documents:com~apple~CloudDocs:Jobs:1724-LamoilleHousing:Positivo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ougjk:Library:Mobile%20Documents:com~apple~CloudDocs:Jobs:1902-Sykes-Wilder:GadZyke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ougjk:Library:Mobile%20Documents:com~apple~CloudDocs:Jobs:1724-LamoilleHousing:Positivo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ougjk:Library:Mobile%20Documents:com~apple~CloudDocs:Jobs:1724-LamoilleHousing:Positivo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ougjk:Library:Mobile%20Documents:com~apple~CloudDocs:Jobs:1724-LamoilleHousing:Positiv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724517131385399"/>
          <c:y val="3.8863976083707001E-2"/>
          <c:w val="0.760172705433388"/>
          <c:h val="0.85075173899226697"/>
        </c:manualLayout>
      </c:layout>
      <c:lineChart>
        <c:grouping val="standard"/>
        <c:varyColors val="0"/>
        <c:ser>
          <c:idx val="0"/>
          <c:order val="0"/>
          <c:tx>
            <c:strRef>
              <c:f>[Presenters.xlsx]Sheet1!$A$5</c:f>
              <c:strCache>
                <c:ptCount val="1"/>
                <c:pt idx="0">
                  <c:v>Labor Force</c:v>
                </c:pt>
              </c:strCache>
            </c:strRef>
          </c:tx>
          <c:spPr>
            <a:ln>
              <a:solidFill>
                <a:srgbClr val="F83309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c:spPr>
          <c:marker>
            <c:symbol val="none"/>
          </c:marker>
          <c:cat>
            <c:numRef>
              <c:f>[Presenters.xlsx]Sheet1!$B$4:$T$4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[Presenters.xlsx]Sheet1!$B$5:$T$5</c:f>
              <c:numCache>
                <c:formatCode>#,##0</c:formatCode>
                <c:ptCount val="19"/>
                <c:pt idx="0">
                  <c:v>13188</c:v>
                </c:pt>
                <c:pt idx="1">
                  <c:v>13427</c:v>
                </c:pt>
                <c:pt idx="2">
                  <c:v>13427</c:v>
                </c:pt>
                <c:pt idx="3">
                  <c:v>14012</c:v>
                </c:pt>
                <c:pt idx="4">
                  <c:v>14320</c:v>
                </c:pt>
                <c:pt idx="5">
                  <c:v>14587</c:v>
                </c:pt>
                <c:pt idx="6">
                  <c:v>15152</c:v>
                </c:pt>
                <c:pt idx="7">
                  <c:v>15112</c:v>
                </c:pt>
                <c:pt idx="8">
                  <c:v>15140</c:v>
                </c:pt>
                <c:pt idx="9">
                  <c:v>15694</c:v>
                </c:pt>
                <c:pt idx="10">
                  <c:v>14496</c:v>
                </c:pt>
                <c:pt idx="11">
                  <c:v>14552</c:v>
                </c:pt>
                <c:pt idx="12">
                  <c:v>14041</c:v>
                </c:pt>
                <c:pt idx="13">
                  <c:v>13883</c:v>
                </c:pt>
                <c:pt idx="14">
                  <c:v>13757</c:v>
                </c:pt>
                <c:pt idx="15">
                  <c:v>13769</c:v>
                </c:pt>
                <c:pt idx="16">
                  <c:v>13913</c:v>
                </c:pt>
                <c:pt idx="17">
                  <c:v>14102</c:v>
                </c:pt>
                <c:pt idx="18" formatCode="General">
                  <c:v>14245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[Presenters.xlsx]Sheet1!$A$6</c:f>
              <c:strCache>
                <c:ptCount val="1"/>
                <c:pt idx="0">
                  <c:v>Employment</c:v>
                </c:pt>
              </c:strCache>
            </c:strRef>
          </c:tx>
          <c:spPr>
            <a:ln>
              <a:solidFill>
                <a:srgbClr val="22FE0B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c:spPr>
          <c:marker>
            <c:symbol val="none"/>
          </c:marker>
          <c:cat>
            <c:numRef>
              <c:f>[Presenters.xlsx]Sheet1!$B$4:$T$4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[Presenters.xlsx]Sheet1!$B$6:$T$6</c:f>
              <c:numCache>
                <c:formatCode>#,##0</c:formatCode>
                <c:ptCount val="19"/>
                <c:pt idx="0">
                  <c:v>12767</c:v>
                </c:pt>
                <c:pt idx="1">
                  <c:v>12947</c:v>
                </c:pt>
                <c:pt idx="2">
                  <c:v>13230</c:v>
                </c:pt>
                <c:pt idx="3">
                  <c:v>13339</c:v>
                </c:pt>
                <c:pt idx="4">
                  <c:v>13732</c:v>
                </c:pt>
                <c:pt idx="5">
                  <c:v>14019</c:v>
                </c:pt>
                <c:pt idx="6">
                  <c:v>14524</c:v>
                </c:pt>
                <c:pt idx="7">
                  <c:v>14395</c:v>
                </c:pt>
                <c:pt idx="8">
                  <c:v>14315</c:v>
                </c:pt>
                <c:pt idx="9">
                  <c:v>14507</c:v>
                </c:pt>
                <c:pt idx="10">
                  <c:v>13410</c:v>
                </c:pt>
                <c:pt idx="11">
                  <c:v>13556</c:v>
                </c:pt>
                <c:pt idx="12">
                  <c:v>13154</c:v>
                </c:pt>
                <c:pt idx="13">
                  <c:v>13138</c:v>
                </c:pt>
                <c:pt idx="14">
                  <c:v>13102</c:v>
                </c:pt>
                <c:pt idx="15">
                  <c:v>13189</c:v>
                </c:pt>
                <c:pt idx="16">
                  <c:v>13254</c:v>
                </c:pt>
                <c:pt idx="17">
                  <c:v>13377</c:v>
                </c:pt>
                <c:pt idx="18" formatCode="General">
                  <c:v>13737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279488"/>
        <c:axId val="47281664"/>
      </c:lineChart>
      <c:lineChart>
        <c:grouping val="standard"/>
        <c:varyColors val="0"/>
        <c:ser>
          <c:idx val="2"/>
          <c:order val="2"/>
          <c:tx>
            <c:strRef>
              <c:f>[Presenters.xlsx]Sheet1!$A$7</c:f>
              <c:strCache>
                <c:ptCount val="1"/>
                <c:pt idx="0">
                  <c:v>Unemployment Rate</c:v>
                </c:pt>
              </c:strCache>
            </c:strRef>
          </c:tx>
          <c:spPr>
            <a:ln>
              <a:solidFill>
                <a:srgbClr val="400080"/>
              </a:solidFill>
            </a:ln>
          </c:spPr>
          <c:marker>
            <c:symbol val="square"/>
            <c:size val="7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000090"/>
                </a:solidFill>
              </a:ln>
            </c:spPr>
          </c:marker>
          <c:cat>
            <c:numRef>
              <c:f>[Presenters.xlsx]Sheet1!$B$4:$T$4</c:f>
              <c:numCache>
                <c:formatCode>General</c:formatCode>
                <c:ptCount val="19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</c:numCache>
            </c:numRef>
          </c:cat>
          <c:val>
            <c:numRef>
              <c:f>[Presenters.xlsx]Sheet1!$B$7:$T$7</c:f>
              <c:numCache>
                <c:formatCode>0%</c:formatCode>
                <c:ptCount val="19"/>
                <c:pt idx="0">
                  <c:v>2.8000000000000001E-2</c:v>
                </c:pt>
                <c:pt idx="1">
                  <c:v>3.5999999999999997E-2</c:v>
                </c:pt>
                <c:pt idx="2">
                  <c:v>4.2000000000000003E-2</c:v>
                </c:pt>
                <c:pt idx="3">
                  <c:v>4.8000000000000001E-2</c:v>
                </c:pt>
                <c:pt idx="4">
                  <c:v>4.1000000000000002E-2</c:v>
                </c:pt>
                <c:pt idx="5">
                  <c:v>3.9E-2</c:v>
                </c:pt>
                <c:pt idx="6">
                  <c:v>4.1000000000000002E-2</c:v>
                </c:pt>
                <c:pt idx="7">
                  <c:v>3.6999999999999998E-2</c:v>
                </c:pt>
                <c:pt idx="8">
                  <c:v>5.3999999999999999E-2</c:v>
                </c:pt>
                <c:pt idx="9">
                  <c:v>7.5999999999999998E-2</c:v>
                </c:pt>
                <c:pt idx="10">
                  <c:v>7.6999999999999999E-2</c:v>
                </c:pt>
                <c:pt idx="11">
                  <c:v>7.0999999999999994E-2</c:v>
                </c:pt>
                <c:pt idx="12">
                  <c:v>6.5000000000000002E-2</c:v>
                </c:pt>
                <c:pt idx="13">
                  <c:v>5.7000000000000002E-2</c:v>
                </c:pt>
                <c:pt idx="14">
                  <c:v>5.0999999999999997E-2</c:v>
                </c:pt>
                <c:pt idx="15">
                  <c:v>4.5999999999999999E-2</c:v>
                </c:pt>
                <c:pt idx="16">
                  <c:v>4.2999999999999997E-2</c:v>
                </c:pt>
                <c:pt idx="17">
                  <c:v>0.04</c:v>
                </c:pt>
                <c:pt idx="18">
                  <c:v>3.5666666666666701E-2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285760"/>
        <c:axId val="47283584"/>
      </c:lineChart>
      <c:catAx>
        <c:axId val="47279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i="0"/>
            </a:pPr>
            <a:endParaRPr lang="en-US"/>
          </a:p>
        </c:txPr>
        <c:crossAx val="47281664"/>
        <c:crosses val="autoZero"/>
        <c:auto val="1"/>
        <c:lblAlgn val="ctr"/>
        <c:lblOffset val="100"/>
        <c:tickLblSkip val="3"/>
        <c:noMultiLvlLbl val="0"/>
      </c:catAx>
      <c:valAx>
        <c:axId val="47281664"/>
        <c:scaling>
          <c:orientation val="minMax"/>
          <c:max val="16000"/>
          <c:min val="110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/>
                  <a:t>Workers</a:t>
                </a:r>
              </a:p>
            </c:rich>
          </c:tx>
          <c:layout>
            <c:manualLayout>
              <c:xMode val="edge"/>
              <c:yMode val="edge"/>
              <c:x val="1.34307248409017E-2"/>
              <c:y val="0.372914892815432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crossAx val="47279488"/>
        <c:crosses val="autoZero"/>
        <c:crossBetween val="between"/>
        <c:majorUnit val="2000"/>
      </c:valAx>
      <c:valAx>
        <c:axId val="47283584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/>
                  <a:t>Unemployment Rate</a:t>
                </a: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crossAx val="47285760"/>
        <c:crosses val="max"/>
        <c:crossBetween val="between"/>
        <c:majorUnit val="0.01"/>
      </c:valAx>
      <c:catAx>
        <c:axId val="472857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7283584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480485195256105"/>
          <c:y val="0.62250463572599501"/>
          <c:w val="0.300220384463115"/>
          <c:h val="0.213283190347475"/>
        </c:manualLayout>
      </c:layout>
      <c:overlay val="0"/>
      <c:spPr>
        <a:solidFill>
          <a:srgbClr val="F7FAED"/>
        </a:solidFill>
        <a:ln>
          <a:solidFill>
            <a:schemeClr val="bg1">
              <a:lumMod val="65000"/>
            </a:schemeClr>
          </a:solidFill>
        </a:ln>
      </c:spPr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>
          <a:latin typeface="Corbel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137221529428801"/>
          <c:y val="5.5319148936170202E-2"/>
          <c:w val="0.83909869874487897"/>
          <c:h val="0.706788361118917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[Positivo.xlsx]BaseHsgDat!$AF$367</c:f>
              <c:strCache>
                <c:ptCount val="1"/>
                <c:pt idx="0">
                  <c:v>Owners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Pt>
            <c:idx val="11"/>
            <c:invertIfNegative val="0"/>
            <c:bubble3D val="0"/>
            <c:spPr>
              <a:solidFill>
                <a:srgbClr val="008000"/>
              </a:solidFill>
            </c:spPr>
          </c:dPt>
          <c:dLbls>
            <c:txPr>
              <a:bodyPr rot="-5400000" vert="horz" anchor="ctr" anchorCtr="0"/>
              <a:lstStyle/>
              <a:p>
                <a:pPr algn="ctr">
                  <a:defRPr sz="16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[Positivo.xlsx]BaseHsgDat!$AG$366:$AR$366</c:f>
              <c:strCache>
                <c:ptCount val="12"/>
                <c:pt idx="0">
                  <c:v>Hardwick</c:v>
                </c:pt>
                <c:pt idx="1">
                  <c:v>Belvidere</c:v>
                </c:pt>
                <c:pt idx="2">
                  <c:v>Cambridge</c:v>
                </c:pt>
                <c:pt idx="3">
                  <c:v>Eden</c:v>
                </c:pt>
                <c:pt idx="4">
                  <c:v>Elmore</c:v>
                </c:pt>
                <c:pt idx="5">
                  <c:v>Hyde Park</c:v>
                </c:pt>
                <c:pt idx="6">
                  <c:v>Johnson</c:v>
                </c:pt>
                <c:pt idx="7">
                  <c:v>Morristown</c:v>
                </c:pt>
                <c:pt idx="8">
                  <c:v>Stowe</c:v>
                </c:pt>
                <c:pt idx="9">
                  <c:v>Waterville</c:v>
                </c:pt>
                <c:pt idx="10">
                  <c:v>Wolcott</c:v>
                </c:pt>
                <c:pt idx="11">
                  <c:v>Study Area</c:v>
                </c:pt>
              </c:strCache>
            </c:strRef>
          </c:cat>
          <c:val>
            <c:numRef>
              <c:f>[Positivo.xlsx]BaseHsgDat!$AG$367:$AR$367</c:f>
              <c:numCache>
                <c:formatCode>"$"#,##0_);\("$"#,##0\)</c:formatCode>
                <c:ptCount val="12"/>
                <c:pt idx="0">
                  <c:v>70069.182389937094</c:v>
                </c:pt>
                <c:pt idx="1">
                  <c:v>64905.303030303032</c:v>
                </c:pt>
                <c:pt idx="2">
                  <c:v>84001.945525291827</c:v>
                </c:pt>
                <c:pt idx="3">
                  <c:v>64066.666666666613</c:v>
                </c:pt>
                <c:pt idx="4">
                  <c:v>89198.083067092637</c:v>
                </c:pt>
                <c:pt idx="5">
                  <c:v>70383.709519136406</c:v>
                </c:pt>
                <c:pt idx="6">
                  <c:v>65455.065359477121</c:v>
                </c:pt>
                <c:pt idx="7">
                  <c:v>76629.456458211571</c:v>
                </c:pt>
                <c:pt idx="8">
                  <c:v>94419.117647058825</c:v>
                </c:pt>
                <c:pt idx="9">
                  <c:v>73964</c:v>
                </c:pt>
                <c:pt idx="10">
                  <c:v>70219.928186714533</c:v>
                </c:pt>
                <c:pt idx="11">
                  <c:v>77340.64665127013</c:v>
                </c:pt>
              </c:numCache>
            </c:numRef>
          </c:val>
        </c:ser>
        <c:ser>
          <c:idx val="1"/>
          <c:order val="1"/>
          <c:tx>
            <c:strRef>
              <c:f>[Positivo.xlsx]BaseHsgDat!$AF$368</c:f>
              <c:strCache>
                <c:ptCount val="1"/>
                <c:pt idx="0">
                  <c:v>Renters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Pt>
            <c:idx val="11"/>
            <c:invertIfNegative val="0"/>
            <c:bubble3D val="0"/>
            <c:spPr>
              <a:solidFill>
                <a:srgbClr val="FFFF00"/>
              </a:solidFill>
            </c:spPr>
          </c:dPt>
          <c:dLbls>
            <c:txPr>
              <a:bodyPr rot="-5400000" vert="horz"/>
              <a:lstStyle/>
              <a:p>
                <a:pPr>
                  <a:defRPr sz="1400" b="1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[Positivo.xlsx]BaseHsgDat!$AG$366:$AR$366</c:f>
              <c:strCache>
                <c:ptCount val="12"/>
                <c:pt idx="0">
                  <c:v>Hardwick</c:v>
                </c:pt>
                <c:pt idx="1">
                  <c:v>Belvidere</c:v>
                </c:pt>
                <c:pt idx="2">
                  <c:v>Cambridge</c:v>
                </c:pt>
                <c:pt idx="3">
                  <c:v>Eden</c:v>
                </c:pt>
                <c:pt idx="4">
                  <c:v>Elmore</c:v>
                </c:pt>
                <c:pt idx="5">
                  <c:v>Hyde Park</c:v>
                </c:pt>
                <c:pt idx="6">
                  <c:v>Johnson</c:v>
                </c:pt>
                <c:pt idx="7">
                  <c:v>Morristown</c:v>
                </c:pt>
                <c:pt idx="8">
                  <c:v>Stowe</c:v>
                </c:pt>
                <c:pt idx="9">
                  <c:v>Waterville</c:v>
                </c:pt>
                <c:pt idx="10">
                  <c:v>Wolcott</c:v>
                </c:pt>
                <c:pt idx="11">
                  <c:v>Study Area</c:v>
                </c:pt>
              </c:strCache>
            </c:strRef>
          </c:cat>
          <c:val>
            <c:numRef>
              <c:f>[Positivo.xlsx]BaseHsgDat!$AG$368:$AR$368</c:f>
              <c:numCache>
                <c:formatCode>"$"#,##0_);\("$"#,##0\)</c:formatCode>
                <c:ptCount val="12"/>
                <c:pt idx="0">
                  <c:v>42301.587301587249</c:v>
                </c:pt>
                <c:pt idx="1">
                  <c:v>26759.259259259259</c:v>
                </c:pt>
                <c:pt idx="2">
                  <c:v>47467.166979362097</c:v>
                </c:pt>
                <c:pt idx="3">
                  <c:v>52606.666666666613</c:v>
                </c:pt>
                <c:pt idx="4">
                  <c:v>87046.511627906977</c:v>
                </c:pt>
                <c:pt idx="5">
                  <c:v>44094.5945945946</c:v>
                </c:pt>
                <c:pt idx="6">
                  <c:v>30772.727272727268</c:v>
                </c:pt>
                <c:pt idx="7">
                  <c:v>29295.35232383808</c:v>
                </c:pt>
                <c:pt idx="8">
                  <c:v>50851.9313304721</c:v>
                </c:pt>
                <c:pt idx="9">
                  <c:v>42948.717948717953</c:v>
                </c:pt>
                <c:pt idx="10">
                  <c:v>37500</c:v>
                </c:pt>
                <c:pt idx="11">
                  <c:v>41175.790754257912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52543872"/>
        <c:axId val="52545408"/>
      </c:barChart>
      <c:catAx>
        <c:axId val="525438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52545408"/>
        <c:crosses val="autoZero"/>
        <c:auto val="1"/>
        <c:lblAlgn val="ctr"/>
        <c:lblOffset val="100"/>
        <c:noMultiLvlLbl val="0"/>
      </c:catAx>
      <c:valAx>
        <c:axId val="525454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 dirty="0"/>
                  <a:t>Median HH Income</a:t>
                </a:r>
              </a:p>
            </c:rich>
          </c:tx>
          <c:layout>
            <c:manualLayout>
              <c:xMode val="edge"/>
              <c:yMode val="edge"/>
              <c:x val="4.5539150121930898E-3"/>
              <c:y val="0.28081377949575198"/>
            </c:manualLayout>
          </c:layout>
          <c:overlay val="0"/>
        </c:title>
        <c:numFmt formatCode="&quot;$&quot;#,##0_);\(&quot;$&quot;#,##0\)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2543872"/>
        <c:crosses val="autoZero"/>
        <c:crossBetween val="between"/>
        <c:majorUnit val="20000"/>
      </c:valAx>
    </c:plotArea>
    <c:legend>
      <c:legendPos val="r"/>
      <c:layout>
        <c:manualLayout>
          <c:xMode val="edge"/>
          <c:yMode val="edge"/>
          <c:x val="0.81225168933457703"/>
          <c:y val="2.0122597185066701E-2"/>
          <c:w val="0.15876453170076801"/>
          <c:h val="0.14054821674235601"/>
        </c:manualLayout>
      </c:layout>
      <c:overlay val="0"/>
      <c:spPr>
        <a:solidFill>
          <a:schemeClr val="bg1">
            <a:lumMod val="75000"/>
          </a:schemeClr>
        </a:solidFill>
      </c:spPr>
      <c:txPr>
        <a:bodyPr/>
        <a:lstStyle/>
        <a:p>
          <a:pPr>
            <a:defRPr sz="1800" b="1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>
          <a:latin typeface="Corbel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'[Positivo.xlsx]Demo-Migrate'!$C$231</c:f>
              <c:strCache>
                <c:ptCount val="1"/>
                <c:pt idx="0">
                  <c:v>% Below Poverty Level</c:v>
                </c:pt>
              </c:strCache>
            </c:strRef>
          </c:tx>
          <c:spPr>
            <a:gradFill flip="none" rotWithShape="1">
              <a:gsLst>
                <a:gs pos="0">
                  <a:srgbClr val="808003"/>
                </a:gs>
                <a:gs pos="100000">
                  <a:srgbClr val="FFFFFF"/>
                </a:gs>
              </a:gsLst>
              <a:lin ang="11100000" scaled="0"/>
              <a:tileRect/>
            </a:gradFill>
          </c:spPr>
          <c:invertIfNegative val="0"/>
          <c:dPt>
            <c:idx val="11"/>
            <c:invertIfNegative val="0"/>
            <c:bubble3D val="0"/>
            <c:spPr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100000">
                    <a:srgbClr val="FFFFFF"/>
                  </a:gs>
                </a:gsLst>
                <a:lin ang="11100000" scaled="0"/>
                <a:tileRect/>
              </a:gradFill>
            </c:spPr>
          </c:dPt>
          <c:dLbls>
            <c:txPr>
              <a:bodyPr rot="0" vert="horz"/>
              <a:lstStyle/>
              <a:p>
                <a:pPr>
                  <a:defRPr sz="20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'[Positivo.xlsx]Demo-Migrate'!$D$228:$O$228</c:f>
              <c:strCache>
                <c:ptCount val="12"/>
                <c:pt idx="0">
                  <c:v>Hardwick</c:v>
                </c:pt>
                <c:pt idx="1">
                  <c:v>Belvidere</c:v>
                </c:pt>
                <c:pt idx="2">
                  <c:v>Cambridge</c:v>
                </c:pt>
                <c:pt idx="3">
                  <c:v>Eden</c:v>
                </c:pt>
                <c:pt idx="4">
                  <c:v>Elmore</c:v>
                </c:pt>
                <c:pt idx="5">
                  <c:v>Hyde Park</c:v>
                </c:pt>
                <c:pt idx="6">
                  <c:v>Johnson</c:v>
                </c:pt>
                <c:pt idx="7">
                  <c:v>Morristown</c:v>
                </c:pt>
                <c:pt idx="8">
                  <c:v>Stowe</c:v>
                </c:pt>
                <c:pt idx="9">
                  <c:v>Waterville</c:v>
                </c:pt>
                <c:pt idx="10">
                  <c:v>Wolcott</c:v>
                </c:pt>
                <c:pt idx="11">
                  <c:v>Study Area</c:v>
                </c:pt>
              </c:strCache>
            </c:strRef>
          </c:cat>
          <c:val>
            <c:numRef>
              <c:f>'[Positivo.xlsx]Demo-Migrate'!$D$231:$O$231</c:f>
              <c:numCache>
                <c:formatCode>0%</c:formatCode>
                <c:ptCount val="12"/>
                <c:pt idx="0">
                  <c:v>0.102966246164337</c:v>
                </c:pt>
                <c:pt idx="1">
                  <c:v>0.12903225806451599</c:v>
                </c:pt>
                <c:pt idx="2">
                  <c:v>0.118946248004258</c:v>
                </c:pt>
                <c:pt idx="3">
                  <c:v>0.12717638152914501</c:v>
                </c:pt>
                <c:pt idx="4">
                  <c:v>5.6257175660160703E-2</c:v>
                </c:pt>
                <c:pt idx="5">
                  <c:v>6.8294292312768096E-2</c:v>
                </c:pt>
                <c:pt idx="6">
                  <c:v>0.26140407635069601</c:v>
                </c:pt>
                <c:pt idx="7">
                  <c:v>0.15729699034639399</c:v>
                </c:pt>
                <c:pt idx="8">
                  <c:v>8.2422586520947194E-2</c:v>
                </c:pt>
                <c:pt idx="9">
                  <c:v>0.13758865248226901</c:v>
                </c:pt>
                <c:pt idx="10">
                  <c:v>7.5103489059727996E-2</c:v>
                </c:pt>
                <c:pt idx="11">
                  <c:v>0.12555042032097199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3807744"/>
        <c:axId val="53819264"/>
      </c:barChart>
      <c:catAx>
        <c:axId val="538077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53819264"/>
        <c:crosses val="autoZero"/>
        <c:auto val="1"/>
        <c:lblAlgn val="ctr"/>
        <c:lblOffset val="100"/>
        <c:noMultiLvlLbl val="0"/>
      </c:catAx>
      <c:valAx>
        <c:axId val="53819264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/>
                  <a:t>% Population Below </a:t>
                </a:r>
                <a:r>
                  <a:rPr lang="en-US" sz="1800" dirty="0" smtClean="0"/>
                  <a:t>Poverty </a:t>
                </a:r>
                <a:r>
                  <a:rPr lang="en-US" sz="1800" dirty="0"/>
                  <a:t>Level</a:t>
                </a:r>
              </a:p>
            </c:rich>
          </c:tx>
          <c:layout>
            <c:manualLayout>
              <c:xMode val="edge"/>
              <c:yMode val="edge"/>
              <c:x val="1.33100477366958E-2"/>
              <c:y val="5.3599726759410202E-2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3807744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>
          <a:latin typeface="Corbel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[Positivo.xlsx]BaseHsgDat!$AF$389</c:f>
              <c:strCache>
                <c:ptCount val="1"/>
                <c:pt idx="0">
                  <c:v>Renters</c:v>
                </c:pt>
              </c:strCache>
            </c:strRef>
          </c:tx>
          <c:spPr>
            <a:gradFill flip="none" rotWithShape="1">
              <a:gsLst>
                <a:gs pos="0">
                  <a:srgbClr val="23F9BC"/>
                </a:gs>
                <a:gs pos="100000">
                  <a:srgbClr val="FFFFFF"/>
                </a:gs>
              </a:gsLst>
              <a:lin ang="11100000" scaled="0"/>
              <a:tileRect/>
            </a:gradFill>
          </c:spPr>
          <c:invertIfNegative val="0"/>
          <c:dPt>
            <c:idx val="11"/>
            <c:invertIfNegative val="0"/>
            <c:bubble3D val="0"/>
            <c:spPr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100000">
                    <a:srgbClr val="FFFFFF"/>
                  </a:gs>
                </a:gsLst>
                <a:lin ang="10800000" scaled="0"/>
                <a:tileRect/>
              </a:gradFill>
            </c:spPr>
          </c:dPt>
          <c:dLbls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[Positivo.xlsx]BaseHsgDat!$AG$388:$AR$388</c:f>
              <c:strCache>
                <c:ptCount val="12"/>
                <c:pt idx="0">
                  <c:v>Hardwick</c:v>
                </c:pt>
                <c:pt idx="1">
                  <c:v>Belvidere</c:v>
                </c:pt>
                <c:pt idx="2">
                  <c:v>Cambridge</c:v>
                </c:pt>
                <c:pt idx="3">
                  <c:v>Eden</c:v>
                </c:pt>
                <c:pt idx="4">
                  <c:v>Elmore</c:v>
                </c:pt>
                <c:pt idx="5">
                  <c:v>Hyde Park</c:v>
                </c:pt>
                <c:pt idx="6">
                  <c:v>Johnson</c:v>
                </c:pt>
                <c:pt idx="7">
                  <c:v>Morristown</c:v>
                </c:pt>
                <c:pt idx="8">
                  <c:v>Stowe</c:v>
                </c:pt>
                <c:pt idx="9">
                  <c:v>Waterville</c:v>
                </c:pt>
                <c:pt idx="10">
                  <c:v>Wolcott</c:v>
                </c:pt>
                <c:pt idx="11">
                  <c:v>Study Area</c:v>
                </c:pt>
              </c:strCache>
            </c:strRef>
          </c:cat>
          <c:val>
            <c:numRef>
              <c:f>[Positivo.xlsx]BaseHsgDat!$AG$389:$AR$389</c:f>
              <c:numCache>
                <c:formatCode>0%</c:formatCode>
                <c:ptCount val="12"/>
                <c:pt idx="0">
                  <c:v>0.37037037037037002</c:v>
                </c:pt>
                <c:pt idx="1">
                  <c:v>0.407407407407407</c:v>
                </c:pt>
                <c:pt idx="2">
                  <c:v>0.34521575984990599</c:v>
                </c:pt>
                <c:pt idx="3">
                  <c:v>0.22666666666666699</c:v>
                </c:pt>
                <c:pt idx="4">
                  <c:v>0.209302325581395</c:v>
                </c:pt>
                <c:pt idx="5">
                  <c:v>0.35135135135135098</c:v>
                </c:pt>
                <c:pt idx="6">
                  <c:v>0.53219696969696995</c:v>
                </c:pt>
                <c:pt idx="7">
                  <c:v>0.56821589205397305</c:v>
                </c:pt>
                <c:pt idx="8">
                  <c:v>0.35765379113018603</c:v>
                </c:pt>
                <c:pt idx="9">
                  <c:v>0.33333333333333298</c:v>
                </c:pt>
                <c:pt idx="10">
                  <c:v>0.493506493506493</c:v>
                </c:pt>
                <c:pt idx="11">
                  <c:v>0.42579075425790702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3861760"/>
        <c:axId val="53867648"/>
      </c:barChart>
      <c:catAx>
        <c:axId val="538617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53867648"/>
        <c:crosses val="autoZero"/>
        <c:auto val="1"/>
        <c:lblAlgn val="ctr"/>
        <c:lblOffset val="100"/>
        <c:noMultiLvlLbl val="0"/>
      </c:catAx>
      <c:valAx>
        <c:axId val="5386764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/>
                  <a:t>% Renter HHs with Incomes &lt;$25,000</a:t>
                </a:r>
              </a:p>
            </c:rich>
          </c:tx>
          <c:layout>
            <c:manualLayout>
              <c:xMode val="edge"/>
              <c:yMode val="edge"/>
              <c:x val="1.38038033461408E-2"/>
              <c:y val="0.18809509774706601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crossAx val="5386176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>
          <a:latin typeface="Corbel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[Positivo.xlsx]BaseHsgDat!$T$272</c:f>
              <c:strCache>
                <c:ptCount val="1"/>
                <c:pt idx="0">
                  <c:v>Gross Rent More Than 35% of HH Income</c:v>
                </c:pt>
              </c:strCache>
            </c:strRef>
          </c:tx>
          <c:spPr>
            <a:gradFill flip="none" rotWithShape="1">
              <a:gsLst>
                <a:gs pos="0">
                  <a:srgbClr val="B677E5"/>
                </a:gs>
                <a:gs pos="100000">
                  <a:srgbClr val="FFFFFF"/>
                </a:gs>
              </a:gsLst>
              <a:lin ang="11100000" scaled="0"/>
              <a:tileRect/>
            </a:gradFill>
          </c:spPr>
          <c:invertIfNegative val="0"/>
          <c:dPt>
            <c:idx val="11"/>
            <c:invertIfNegative val="0"/>
            <c:bubble3D val="0"/>
            <c:spPr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100000">
                    <a:srgbClr val="FFFFFF"/>
                  </a:gs>
                </a:gsLst>
                <a:lin ang="11100000" scaled="0"/>
                <a:tileRect/>
              </a:gradFill>
            </c:spPr>
          </c:dPt>
          <c:dLbls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[Positivo.xlsx]BaseHsgDat!$U$265:$AF$265</c:f>
              <c:strCache>
                <c:ptCount val="12"/>
                <c:pt idx="0">
                  <c:v>Hardwick</c:v>
                </c:pt>
                <c:pt idx="1">
                  <c:v>Belvidere</c:v>
                </c:pt>
                <c:pt idx="2">
                  <c:v>Cambridge</c:v>
                </c:pt>
                <c:pt idx="3">
                  <c:v>Eden</c:v>
                </c:pt>
                <c:pt idx="4">
                  <c:v>Elmore</c:v>
                </c:pt>
                <c:pt idx="5">
                  <c:v>Hyde Park</c:v>
                </c:pt>
                <c:pt idx="6">
                  <c:v>Johnson</c:v>
                </c:pt>
                <c:pt idx="7">
                  <c:v>Morristown</c:v>
                </c:pt>
                <c:pt idx="8">
                  <c:v>Stowe</c:v>
                </c:pt>
                <c:pt idx="9">
                  <c:v>Waterville</c:v>
                </c:pt>
                <c:pt idx="10">
                  <c:v>Wolcott</c:v>
                </c:pt>
                <c:pt idx="11">
                  <c:v>Study Area</c:v>
                </c:pt>
              </c:strCache>
            </c:strRef>
          </c:cat>
          <c:val>
            <c:numRef>
              <c:f>[Positivo.xlsx]BaseHsgDat!$U$272:$AF$272</c:f>
              <c:numCache>
                <c:formatCode>0%</c:formatCode>
                <c:ptCount val="12"/>
                <c:pt idx="0">
                  <c:v>0.25141242937853098</c:v>
                </c:pt>
                <c:pt idx="1">
                  <c:v>0.45</c:v>
                </c:pt>
                <c:pt idx="2">
                  <c:v>0.41269841269841301</c:v>
                </c:pt>
                <c:pt idx="3">
                  <c:v>0.15942028985507201</c:v>
                </c:pt>
                <c:pt idx="4">
                  <c:v>0.314285714285714</c:v>
                </c:pt>
                <c:pt idx="5">
                  <c:v>0.47096774193548402</c:v>
                </c:pt>
                <c:pt idx="6">
                  <c:v>0.56038647342995196</c:v>
                </c:pt>
                <c:pt idx="7">
                  <c:v>0.34782608695652201</c:v>
                </c:pt>
                <c:pt idx="8">
                  <c:v>0.36396396396396402</c:v>
                </c:pt>
                <c:pt idx="9">
                  <c:v>0.47058823529411797</c:v>
                </c:pt>
                <c:pt idx="10">
                  <c:v>0.44262295081967201</c:v>
                </c:pt>
                <c:pt idx="11">
                  <c:v>0.38702928870292902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4164096"/>
        <c:axId val="54174080"/>
      </c:barChart>
      <c:catAx>
        <c:axId val="5416409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54174080"/>
        <c:crosses val="autoZero"/>
        <c:auto val="1"/>
        <c:lblAlgn val="ctr"/>
        <c:lblOffset val="100"/>
        <c:noMultiLvlLbl val="0"/>
      </c:catAx>
      <c:valAx>
        <c:axId val="541740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/>
                  <a:t>% </a:t>
                </a:r>
                <a:r>
                  <a:rPr lang="en-US" sz="1400" dirty="0" smtClean="0"/>
                  <a:t> Renters Rent </a:t>
                </a:r>
                <a:r>
                  <a:rPr lang="en-US" sz="1400" dirty="0"/>
                  <a:t>&gt;35% of HH Income</a:t>
                </a:r>
              </a:p>
            </c:rich>
          </c:tx>
          <c:layout>
            <c:manualLayout>
              <c:xMode val="edge"/>
              <c:yMode val="edge"/>
              <c:x val="1.16462917696088E-2"/>
              <c:y val="0.123009839313499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crossAx val="54164096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>
          <a:latin typeface="Corbel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513053719819393E-2"/>
          <c:y val="3.51308138730754E-2"/>
          <c:w val="0.66506503509112802"/>
          <c:h val="0.8747542864486980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[Presenters.xlsx]Sheet1!$J$34</c:f>
              <c:strCache>
                <c:ptCount val="1"/>
                <c:pt idx="0">
                  <c:v>1 Person - 0/1 BR</c:v>
                </c:pt>
              </c:strCache>
            </c:strRef>
          </c:tx>
          <c:spPr>
            <a:solidFill>
              <a:srgbClr val="302D0D"/>
            </a:solidFill>
          </c:spPr>
          <c:invertIfNegative val="0"/>
          <c:dLbls>
            <c:txPr>
              <a:bodyPr/>
              <a:lstStyle/>
              <a:p>
                <a:pPr>
                  <a:defRPr sz="18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[Presenters.xlsx]Sheet1!$K$34:$L$34</c:f>
              <c:numCache>
                <c:formatCode>0%</c:formatCode>
                <c:ptCount val="2"/>
                <c:pt idx="0">
                  <c:v>0.31749891445940098</c:v>
                </c:pt>
                <c:pt idx="1">
                  <c:v>0.129958443520967</c:v>
                </c:pt>
              </c:numCache>
            </c:numRef>
          </c:val>
        </c:ser>
        <c:ser>
          <c:idx val="1"/>
          <c:order val="1"/>
          <c:tx>
            <c:strRef>
              <c:f>[Presenters.xlsx]Sheet1!$J$35</c:f>
              <c:strCache>
                <c:ptCount val="1"/>
                <c:pt idx="0">
                  <c:v>2 Person - 2 BR</c:v>
                </c:pt>
              </c:strCache>
            </c:strRef>
          </c:tx>
          <c:spPr>
            <a:solidFill>
              <a:srgbClr val="8A8A13"/>
            </a:solidFill>
          </c:spPr>
          <c:invertIfNegative val="0"/>
          <c:dLbls>
            <c:txPr>
              <a:bodyPr/>
              <a:lstStyle/>
              <a:p>
                <a:pPr>
                  <a:defRPr sz="1800" b="1" i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[Presenters.xlsx]Sheet1!$K$35:$L$35</c:f>
              <c:numCache>
                <c:formatCode>0%</c:formatCode>
                <c:ptCount val="2"/>
                <c:pt idx="0">
                  <c:v>0.34719930525401599</c:v>
                </c:pt>
                <c:pt idx="1">
                  <c:v>0.26059690215338099</c:v>
                </c:pt>
              </c:numCache>
            </c:numRef>
          </c:val>
        </c:ser>
        <c:ser>
          <c:idx val="2"/>
          <c:order val="2"/>
          <c:tx>
            <c:strRef>
              <c:f>[Presenters.xlsx]Sheet1!$J$36</c:f>
              <c:strCache>
                <c:ptCount val="1"/>
                <c:pt idx="0">
                  <c:v>3 Person - 3 BR</c:v>
                </c:pt>
              </c:strCache>
            </c:strRef>
          </c:tx>
          <c:spPr>
            <a:solidFill>
              <a:srgbClr val="DBFD0D"/>
            </a:solidFill>
          </c:spPr>
          <c:invertIfNegative val="0"/>
          <c:dLbls>
            <c:txPr>
              <a:bodyPr/>
              <a:lstStyle/>
              <a:p>
                <a:pPr>
                  <a:defRPr sz="1800" b="1" i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[Presenters.xlsx]Sheet1!$K$36:$L$36</c:f>
              <c:numCache>
                <c:formatCode>0%</c:formatCode>
                <c:ptCount val="2"/>
                <c:pt idx="0">
                  <c:v>0.15414676508901401</c:v>
                </c:pt>
                <c:pt idx="1">
                  <c:v>0.43505855685681899</c:v>
                </c:pt>
              </c:numCache>
            </c:numRef>
          </c:val>
        </c:ser>
        <c:ser>
          <c:idx val="3"/>
          <c:order val="3"/>
          <c:tx>
            <c:strRef>
              <c:f>[Presenters.xlsx]Sheet1!$J$37</c:f>
              <c:strCache>
                <c:ptCount val="1"/>
                <c:pt idx="0">
                  <c:v>4 Person - 4 BR</c:v>
                </c:pt>
              </c:strCache>
            </c:strRef>
          </c:tx>
          <c:spPr>
            <a:solidFill>
              <a:srgbClr val="B1E93E"/>
            </a:solidFill>
          </c:spPr>
          <c:invertIfNegative val="0"/>
          <c:dLbls>
            <c:txPr>
              <a:bodyPr/>
              <a:lstStyle/>
              <a:p>
                <a:pPr>
                  <a:defRPr sz="1800" b="1" i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[Presenters.xlsx]Sheet1!$K$37:$L$37</c:f>
              <c:numCache>
                <c:formatCode>0%</c:formatCode>
                <c:ptCount val="2"/>
                <c:pt idx="0">
                  <c:v>0.11654363873208901</c:v>
                </c:pt>
                <c:pt idx="1">
                  <c:v>0.12874952776728399</c:v>
                </c:pt>
              </c:numCache>
            </c:numRef>
          </c:val>
        </c:ser>
        <c:ser>
          <c:idx val="4"/>
          <c:order val="4"/>
          <c:tx>
            <c:strRef>
              <c:f>[Presenters.xlsx]Sheet1!$J$38</c:f>
              <c:strCache>
                <c:ptCount val="1"/>
                <c:pt idx="0">
                  <c:v>5+ Person - 5+ BR</c:v>
                </c:pt>
              </c:strCache>
            </c:strRef>
          </c:tx>
          <c:spPr>
            <a:solidFill>
              <a:srgbClr val="67E862"/>
            </a:solidFill>
          </c:spPr>
          <c:invertIfNegative val="0"/>
          <c:dLbls>
            <c:txPr>
              <a:bodyPr/>
              <a:lstStyle/>
              <a:p>
                <a:pPr>
                  <a:defRPr sz="1800" b="1" i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[Presenters.xlsx]Sheet1!$K$38:$L$38</c:f>
              <c:numCache>
                <c:formatCode>0%</c:formatCode>
                <c:ptCount val="2"/>
                <c:pt idx="0">
                  <c:v>6.4611376465479806E-2</c:v>
                </c:pt>
                <c:pt idx="1">
                  <c:v>4.5636569701548897E-2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3976064"/>
        <c:axId val="53986048"/>
      </c:barChart>
      <c:catAx>
        <c:axId val="539760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53986048"/>
        <c:crosses val="autoZero"/>
        <c:auto val="1"/>
        <c:lblAlgn val="ctr"/>
        <c:lblOffset val="100"/>
        <c:noMultiLvlLbl val="0"/>
      </c:catAx>
      <c:valAx>
        <c:axId val="5398604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53976064"/>
        <c:crosses val="autoZero"/>
        <c:crossBetween val="between"/>
        <c:majorUnit val="0.2"/>
      </c:valAx>
    </c:plotArea>
    <c:legend>
      <c:legendPos val="r"/>
      <c:overlay val="0"/>
      <c:txPr>
        <a:bodyPr/>
        <a:lstStyle/>
        <a:p>
          <a:pPr>
            <a:defRPr sz="1800" b="1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>
          <a:latin typeface="Corbel"/>
        </a:defRPr>
      </a:pPr>
      <a:endParaRPr lang="en-US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[Presenters.xlsx]Sheet1!$B$89</c:f>
              <c:strCache>
                <c:ptCount val="1"/>
                <c:pt idx="0">
                  <c:v>Median HH Income</c:v>
                </c:pt>
              </c:strCache>
            </c:strRef>
          </c:tx>
          <c:spPr>
            <a:ln w="60325">
              <a:solidFill>
                <a:srgbClr val="3366FF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c:spPr>
          <c:marker>
            <c:symbol val="none"/>
          </c:marker>
          <c:cat>
            <c:numRef>
              <c:f>[Presenters.xlsx]Sheet1!$C$88:$K$88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[Presenters.xlsx]Sheet1!$C$89:$K$89</c:f>
              <c:numCache>
                <c:formatCode>0.0</c:formatCode>
                <c:ptCount val="9"/>
                <c:pt idx="0">
                  <c:v>1</c:v>
                </c:pt>
                <c:pt idx="1">
                  <c:v>1.0217491193138311</c:v>
                </c:pt>
                <c:pt idx="2">
                  <c:v>1.035074283963854</c:v>
                </c:pt>
                <c:pt idx="3">
                  <c:v>1.0086919895849289</c:v>
                </c:pt>
                <c:pt idx="4">
                  <c:v>0.96582554755705297</c:v>
                </c:pt>
                <c:pt idx="5">
                  <c:v>0.97524506049931103</c:v>
                </c:pt>
                <c:pt idx="6">
                  <c:v>1.0207535610353811</c:v>
                </c:pt>
                <c:pt idx="7">
                  <c:v>1.051060652473579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[Presenters.xlsx]Sheet1!$B$90</c:f>
              <c:strCache>
                <c:ptCount val="1"/>
                <c:pt idx="0">
                  <c:v>Rents</c:v>
                </c:pt>
              </c:strCache>
            </c:strRef>
          </c:tx>
          <c:spPr>
            <a:ln w="60325"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c:spPr>
          <c:marker>
            <c:symbol val="none"/>
          </c:marker>
          <c:cat>
            <c:numRef>
              <c:f>[Presenters.xlsx]Sheet1!$C$88:$K$88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[Presenters.xlsx]Sheet1!$C$90:$K$90</c:f>
              <c:numCache>
                <c:formatCode>0.0</c:formatCode>
                <c:ptCount val="9"/>
                <c:pt idx="0">
                  <c:v>1</c:v>
                </c:pt>
                <c:pt idx="1">
                  <c:v>1.0727728983688829</c:v>
                </c:pt>
                <c:pt idx="2">
                  <c:v>1.1894604767879551</c:v>
                </c:pt>
                <c:pt idx="3">
                  <c:v>1.2446675031367631</c:v>
                </c:pt>
                <c:pt idx="4">
                  <c:v>1.1819322459222079</c:v>
                </c:pt>
                <c:pt idx="5">
                  <c:v>1.212045169385195</c:v>
                </c:pt>
                <c:pt idx="6">
                  <c:v>1.198243412797992</c:v>
                </c:pt>
                <c:pt idx="7">
                  <c:v>1.262233375156838</c:v>
                </c:pt>
                <c:pt idx="8">
                  <c:v>1.271016311166876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[Presenters.xlsx]Sheet1!$B$91</c:f>
              <c:strCache>
                <c:ptCount val="1"/>
                <c:pt idx="0">
                  <c:v>Median Sale</c:v>
                </c:pt>
              </c:strCache>
            </c:strRef>
          </c:tx>
          <c:spPr>
            <a:ln w="60325">
              <a:solidFill>
                <a:srgbClr val="00FF00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c:spPr>
          <c:marker>
            <c:symbol val="none"/>
          </c:marker>
          <c:cat>
            <c:numRef>
              <c:f>[Presenters.xlsx]Sheet1!$C$88:$K$88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[Presenters.xlsx]Sheet1!$C$91:$K$91</c:f>
              <c:numCache>
                <c:formatCode>0.0</c:formatCode>
                <c:ptCount val="9"/>
                <c:pt idx="0">
                  <c:v>1</c:v>
                </c:pt>
                <c:pt idx="1">
                  <c:v>0.90208609870481704</c:v>
                </c:pt>
                <c:pt idx="2">
                  <c:v>0.97729967337102597</c:v>
                </c:pt>
                <c:pt idx="3">
                  <c:v>0.98992318456277395</c:v>
                </c:pt>
                <c:pt idx="4">
                  <c:v>0.96244406383455094</c:v>
                </c:pt>
                <c:pt idx="5">
                  <c:v>1.018955110942922</c:v>
                </c:pt>
                <c:pt idx="6">
                  <c:v>1.016980193878956</c:v>
                </c:pt>
                <c:pt idx="7">
                  <c:v>1.14788395705744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[Presenters.xlsx]Sheet1!$B$92</c:f>
              <c:strCache>
                <c:ptCount val="1"/>
                <c:pt idx="0">
                  <c:v>Median Listing</c:v>
                </c:pt>
              </c:strCache>
            </c:strRef>
          </c:tx>
          <c:spPr>
            <a:ln w="60325">
              <a:solidFill>
                <a:srgbClr val="BD5AD9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c:spPr>
          <c:marker>
            <c:symbol val="none"/>
          </c:marker>
          <c:cat>
            <c:numRef>
              <c:f>[Presenters.xlsx]Sheet1!$C$88:$K$88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[Presenters.xlsx]Sheet1!$C$92:$K$92</c:f>
              <c:numCache>
                <c:formatCode>0.0</c:formatCode>
                <c:ptCount val="9"/>
                <c:pt idx="0">
                  <c:v>1</c:v>
                </c:pt>
                <c:pt idx="1">
                  <c:v>0.87575757575757596</c:v>
                </c:pt>
                <c:pt idx="2">
                  <c:v>0.81818181818181801</c:v>
                </c:pt>
                <c:pt idx="3">
                  <c:v>0.83333333333333304</c:v>
                </c:pt>
                <c:pt idx="4">
                  <c:v>0.85757575757575699</c:v>
                </c:pt>
                <c:pt idx="5">
                  <c:v>0.79090909090909101</c:v>
                </c:pt>
                <c:pt idx="6">
                  <c:v>0.81818181818181801</c:v>
                </c:pt>
                <c:pt idx="7">
                  <c:v>0.83333333333333304</c:v>
                </c:pt>
                <c:pt idx="8">
                  <c:v>0.95454545454545503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900032"/>
        <c:axId val="53901568"/>
      </c:lineChart>
      <c:catAx>
        <c:axId val="53900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3901568"/>
        <c:crosses val="autoZero"/>
        <c:auto val="1"/>
        <c:lblAlgn val="ctr"/>
        <c:lblOffset val="100"/>
        <c:noMultiLvlLbl val="0"/>
      </c:catAx>
      <c:valAx>
        <c:axId val="53901568"/>
        <c:scaling>
          <c:orientation val="minMax"/>
          <c:min val="0.7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/>
                  <a:t>Change</a:t>
                </a:r>
                <a:r>
                  <a:rPr lang="en-US" sz="1600" baseline="0" dirty="0"/>
                  <a:t> Indexed to 2010 Level</a:t>
                </a:r>
                <a:endParaRPr lang="en-US" sz="1600" dirty="0"/>
              </a:p>
            </c:rich>
          </c:tx>
          <c:layout>
            <c:manualLayout>
              <c:xMode val="edge"/>
              <c:yMode val="edge"/>
              <c:x val="1.49738037037828E-2"/>
              <c:y val="0.234470496580899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5390003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>
          <a:latin typeface="Corbel"/>
        </a:defRPr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  <c:spPr>
        <a:solidFill>
          <a:srgbClr val="F9F8ED"/>
        </a:solidFill>
      </c:spPr>
    </c:floor>
    <c:sideWall>
      <c:thickness val="0"/>
      <c:spPr>
        <a:solidFill>
          <a:schemeClr val="bg1">
            <a:lumMod val="95000"/>
          </a:schemeClr>
        </a:solidFill>
      </c:spPr>
    </c:sideWall>
    <c:backWall>
      <c:thickness val="0"/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[Presenters.xlsx]Sheet1!$B$101</c:f>
              <c:strCache>
                <c:ptCount val="1"/>
                <c:pt idx="0">
                  <c:v>$0-$34,999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E3C23D"/>
              </a:solidFill>
            </c:spPr>
          </c:dPt>
          <c:dPt>
            <c:idx val="1"/>
            <c:invertIfNegative val="0"/>
            <c:bubble3D val="0"/>
            <c:spPr>
              <a:solidFill>
                <a:srgbClr val="1CCBF4"/>
              </a:solidFill>
            </c:spPr>
          </c:dPt>
          <c:dPt>
            <c:idx val="2"/>
            <c:invertIfNegative val="0"/>
            <c:bubble3D val="0"/>
            <c:spPr>
              <a:solidFill>
                <a:srgbClr val="E168D6"/>
              </a:solidFill>
            </c:spPr>
          </c:dPt>
          <c:cat>
            <c:strRef>
              <c:f>[Presenters.xlsx]Sheet1!$C$100:$E$100</c:f>
              <c:strCache>
                <c:ptCount val="3"/>
                <c:pt idx="0">
                  <c:v>Young_x000d_18-34</c:v>
                </c:pt>
                <c:pt idx="1">
                  <c:v>Middle-Aged_x000d_35-64</c:v>
                </c:pt>
                <c:pt idx="2">
                  <c:v>Older_x000d_65+</c:v>
                </c:pt>
              </c:strCache>
            </c:strRef>
          </c:cat>
          <c:val>
            <c:numRef>
              <c:f>[Presenters.xlsx]Sheet1!$C$101:$E$101</c:f>
              <c:numCache>
                <c:formatCode>0</c:formatCode>
                <c:ptCount val="3"/>
                <c:pt idx="0">
                  <c:v>-33.407180385288953</c:v>
                </c:pt>
                <c:pt idx="1">
                  <c:v>-192.7600700525395</c:v>
                </c:pt>
                <c:pt idx="2">
                  <c:v>184.43432574430821</c:v>
                </c:pt>
              </c:numCache>
            </c:numRef>
          </c:val>
        </c:ser>
        <c:ser>
          <c:idx val="1"/>
          <c:order val="1"/>
          <c:tx>
            <c:strRef>
              <c:f>[Presenters.xlsx]Sheet1!$B$102</c:f>
              <c:strCache>
                <c:ptCount val="1"/>
                <c:pt idx="0">
                  <c:v>$35 - $99,999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E7D18E"/>
              </a:solidFill>
            </c:spPr>
          </c:dPt>
          <c:dPt>
            <c:idx val="1"/>
            <c:invertIfNegative val="0"/>
            <c:bubble3D val="0"/>
            <c:spPr>
              <a:solidFill>
                <a:srgbClr val="85E4E5"/>
              </a:solidFill>
            </c:spPr>
          </c:dPt>
          <c:dPt>
            <c:idx val="2"/>
            <c:invertIfNegative val="0"/>
            <c:bubble3D val="0"/>
            <c:spPr>
              <a:solidFill>
                <a:srgbClr val="EEB8EA"/>
              </a:solidFill>
            </c:spPr>
          </c:dPt>
          <c:cat>
            <c:strRef>
              <c:f>[Presenters.xlsx]Sheet1!$C$100:$E$100</c:f>
              <c:strCache>
                <c:ptCount val="3"/>
                <c:pt idx="0">
                  <c:v>Young_x000d_18-34</c:v>
                </c:pt>
                <c:pt idx="1">
                  <c:v>Middle-Aged_x000d_35-64</c:v>
                </c:pt>
                <c:pt idx="2">
                  <c:v>Older_x000d_65+</c:v>
                </c:pt>
              </c:strCache>
            </c:strRef>
          </c:cat>
          <c:val>
            <c:numRef>
              <c:f>[Presenters.xlsx]Sheet1!$C$102:$E$102</c:f>
              <c:numCache>
                <c:formatCode>0</c:formatCode>
                <c:ptCount val="3"/>
                <c:pt idx="0">
                  <c:v>30.782837127845848</c:v>
                </c:pt>
                <c:pt idx="1">
                  <c:v>-159.7329246935202</c:v>
                </c:pt>
                <c:pt idx="2">
                  <c:v>248.59719789842379</c:v>
                </c:pt>
              </c:numCache>
            </c:numRef>
          </c:val>
        </c:ser>
        <c:ser>
          <c:idx val="2"/>
          <c:order val="2"/>
          <c:tx>
            <c:strRef>
              <c:f>[Presenters.xlsx]Sheet1!$B$103</c:f>
              <c:strCache>
                <c:ptCount val="1"/>
                <c:pt idx="0">
                  <c:v>$100,000+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2EEC7"/>
              </a:solidFill>
            </c:spPr>
          </c:dPt>
          <c:dPt>
            <c:idx val="1"/>
            <c:invertIfNegative val="0"/>
            <c:bubble3D val="0"/>
            <c:spPr>
              <a:solidFill>
                <a:srgbClr val="D6F3F3"/>
              </a:solidFill>
            </c:spPr>
          </c:dPt>
          <c:dPt>
            <c:idx val="2"/>
            <c:invertIfNegative val="0"/>
            <c:bubble3D val="0"/>
            <c:spPr>
              <a:solidFill>
                <a:srgbClr val="F5DAF3"/>
              </a:solidFill>
            </c:spPr>
          </c:dPt>
          <c:cat>
            <c:strRef>
              <c:f>[Presenters.xlsx]Sheet1!$C$100:$E$100</c:f>
              <c:strCache>
                <c:ptCount val="3"/>
                <c:pt idx="0">
                  <c:v>Young_x000d_18-34</c:v>
                </c:pt>
                <c:pt idx="1">
                  <c:v>Middle-Aged_x000d_35-64</c:v>
                </c:pt>
                <c:pt idx="2">
                  <c:v>Older_x000d_65+</c:v>
                </c:pt>
              </c:strCache>
            </c:strRef>
          </c:cat>
          <c:val>
            <c:numRef>
              <c:f>[Presenters.xlsx]Sheet1!$C$103:$E$103</c:f>
              <c:numCache>
                <c:formatCode>0</c:formatCode>
                <c:ptCount val="3"/>
                <c:pt idx="0">
                  <c:v>77.081436077057745</c:v>
                </c:pt>
                <c:pt idx="1">
                  <c:v>260.95008756567421</c:v>
                </c:pt>
                <c:pt idx="2">
                  <c:v>182.51576182136591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54037888"/>
        <c:axId val="54043776"/>
        <c:axId val="54000256"/>
      </c:bar3DChart>
      <c:catAx>
        <c:axId val="54037888"/>
        <c:scaling>
          <c:orientation val="minMax"/>
        </c:scaling>
        <c:delete val="0"/>
        <c:axPos val="b"/>
        <c:majorTickMark val="out"/>
        <c:minorTickMark val="none"/>
        <c:tickLblPos val="low"/>
        <c:spPr>
          <a:ln w="15875">
            <a:solidFill>
              <a:schemeClr val="tx1"/>
            </a:solidFill>
          </a:ln>
        </c:spPr>
        <c:txPr>
          <a:bodyPr/>
          <a:lstStyle/>
          <a:p>
            <a:pPr>
              <a:defRPr sz="1300" b="1"/>
            </a:pPr>
            <a:endParaRPr lang="en-US"/>
          </a:p>
        </c:txPr>
        <c:crossAx val="54043776"/>
        <c:crosses val="autoZero"/>
        <c:auto val="1"/>
        <c:lblAlgn val="ctr"/>
        <c:lblOffset val="100"/>
        <c:noMultiLvlLbl val="0"/>
      </c:catAx>
      <c:valAx>
        <c:axId val="54043776"/>
        <c:scaling>
          <c:orientation val="minMax"/>
        </c:scaling>
        <c:delete val="0"/>
        <c:axPos val="l"/>
        <c:majorGridlines>
          <c:spPr>
            <a:ln w="22225">
              <a:solidFill>
                <a:schemeClr val="tx1">
                  <a:lumMod val="85000"/>
                  <a:lumOff val="15000"/>
                </a:schemeClr>
              </a:solidFill>
            </a:ln>
          </c:spPr>
        </c:majorGridlines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54037888"/>
        <c:crosses val="autoZero"/>
        <c:crossBetween val="midCat"/>
        <c:majorUnit val="100"/>
      </c:valAx>
      <c:serAx>
        <c:axId val="540002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en-US"/>
          </a:p>
        </c:txPr>
        <c:crossAx val="54043776"/>
        <c:crosses val="autoZero"/>
      </c:ser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latin typeface="Corbel"/>
        </a:defRPr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  <c:spPr>
        <a:solidFill>
          <a:srgbClr val="F9F8ED"/>
        </a:solidFill>
      </c:spPr>
    </c:floor>
    <c:sideWall>
      <c:thickness val="0"/>
      <c:spPr>
        <a:solidFill>
          <a:schemeClr val="bg1">
            <a:lumMod val="95000"/>
          </a:schemeClr>
        </a:solidFill>
      </c:spPr>
    </c:sideWall>
    <c:backWall>
      <c:thickness val="0"/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[Presenters.xlsx]Sheet1!$G$101</c:f>
              <c:strCache>
                <c:ptCount val="1"/>
                <c:pt idx="0">
                  <c:v>$0-$34,999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E3C23D"/>
              </a:solidFill>
            </c:spPr>
          </c:dPt>
          <c:dPt>
            <c:idx val="1"/>
            <c:invertIfNegative val="0"/>
            <c:bubble3D val="0"/>
            <c:spPr>
              <a:solidFill>
                <a:srgbClr val="1CCBF4"/>
              </a:solidFill>
            </c:spPr>
          </c:dPt>
          <c:dPt>
            <c:idx val="2"/>
            <c:invertIfNegative val="0"/>
            <c:bubble3D val="0"/>
            <c:spPr>
              <a:solidFill>
                <a:srgbClr val="E168D6"/>
              </a:solidFill>
            </c:spPr>
          </c:dPt>
          <c:cat>
            <c:strRef>
              <c:f>[Presenters.xlsx]Sheet1!$H$100:$J$100</c:f>
              <c:strCache>
                <c:ptCount val="3"/>
                <c:pt idx="0">
                  <c:v>Young_x000d_18-34</c:v>
                </c:pt>
                <c:pt idx="1">
                  <c:v>Middle-Aged_x000d_35-64</c:v>
                </c:pt>
                <c:pt idx="2">
                  <c:v>Older_x000d_65+</c:v>
                </c:pt>
              </c:strCache>
            </c:strRef>
          </c:cat>
          <c:val>
            <c:numRef>
              <c:f>[Presenters.xlsx]Sheet1!$H$101:$J$101</c:f>
              <c:numCache>
                <c:formatCode>0</c:formatCode>
                <c:ptCount val="3"/>
                <c:pt idx="0">
                  <c:v>112.7479783540111</c:v>
                </c:pt>
                <c:pt idx="1">
                  <c:v>147.87191026380529</c:v>
                </c:pt>
                <c:pt idx="2">
                  <c:v>130.44899619840669</c:v>
                </c:pt>
              </c:numCache>
            </c:numRef>
          </c:val>
        </c:ser>
        <c:ser>
          <c:idx val="1"/>
          <c:order val="1"/>
          <c:tx>
            <c:strRef>
              <c:f>[Presenters.xlsx]Sheet1!$G$102</c:f>
              <c:strCache>
                <c:ptCount val="1"/>
                <c:pt idx="0">
                  <c:v>$35 - $99,999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E7D18E"/>
              </a:solidFill>
            </c:spPr>
          </c:dPt>
          <c:dPt>
            <c:idx val="1"/>
            <c:invertIfNegative val="0"/>
            <c:bubble3D val="0"/>
            <c:spPr>
              <a:solidFill>
                <a:srgbClr val="85E4E5"/>
              </a:solidFill>
            </c:spPr>
          </c:dPt>
          <c:dPt>
            <c:idx val="2"/>
            <c:invertIfNegative val="0"/>
            <c:bubble3D val="0"/>
            <c:spPr>
              <a:solidFill>
                <a:srgbClr val="EEB8EA"/>
              </a:solidFill>
            </c:spPr>
          </c:dPt>
          <c:cat>
            <c:strRef>
              <c:f>[Presenters.xlsx]Sheet1!$H$100:$J$100</c:f>
              <c:strCache>
                <c:ptCount val="3"/>
                <c:pt idx="0">
                  <c:v>Young_x000d_18-34</c:v>
                </c:pt>
                <c:pt idx="1">
                  <c:v>Middle-Aged_x000d_35-64</c:v>
                </c:pt>
                <c:pt idx="2">
                  <c:v>Older_x000d_65+</c:v>
                </c:pt>
              </c:strCache>
            </c:strRef>
          </c:cat>
          <c:val>
            <c:numRef>
              <c:f>[Presenters.xlsx]Sheet1!$H$102:$J$102</c:f>
              <c:numCache>
                <c:formatCode>0</c:formatCode>
                <c:ptCount val="3"/>
                <c:pt idx="0">
                  <c:v>163.72096181068119</c:v>
                </c:pt>
                <c:pt idx="1">
                  <c:v>312.86293797443858</c:v>
                </c:pt>
                <c:pt idx="2">
                  <c:v>117.3079599348101</c:v>
                </c:pt>
              </c:numCache>
            </c:numRef>
          </c:val>
        </c:ser>
        <c:ser>
          <c:idx val="2"/>
          <c:order val="2"/>
          <c:tx>
            <c:strRef>
              <c:f>[Presenters.xlsx]Sheet1!$G$103</c:f>
              <c:strCache>
                <c:ptCount val="1"/>
                <c:pt idx="0">
                  <c:v>$100,000+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2EEC7"/>
              </a:solidFill>
            </c:spPr>
          </c:dPt>
          <c:dPt>
            <c:idx val="1"/>
            <c:invertIfNegative val="0"/>
            <c:bubble3D val="0"/>
            <c:spPr>
              <a:solidFill>
                <a:srgbClr val="D6F3F3"/>
              </a:solidFill>
            </c:spPr>
          </c:dPt>
          <c:dPt>
            <c:idx val="2"/>
            <c:invertIfNegative val="0"/>
            <c:bubble3D val="0"/>
            <c:spPr>
              <a:solidFill>
                <a:srgbClr val="F5DAF3"/>
              </a:solidFill>
            </c:spPr>
          </c:dPt>
          <c:cat>
            <c:strRef>
              <c:f>[Presenters.xlsx]Sheet1!$H$100:$J$100</c:f>
              <c:strCache>
                <c:ptCount val="3"/>
                <c:pt idx="0">
                  <c:v>Young_x000d_18-34</c:v>
                </c:pt>
                <c:pt idx="1">
                  <c:v>Middle-Aged_x000d_35-64</c:v>
                </c:pt>
                <c:pt idx="2">
                  <c:v>Older_x000d_65+</c:v>
                </c:pt>
              </c:strCache>
            </c:strRef>
          </c:cat>
          <c:val>
            <c:numRef>
              <c:f>[Presenters.xlsx]Sheet1!$H$103:$J$103</c:f>
              <c:numCache>
                <c:formatCode>0</c:formatCode>
                <c:ptCount val="3"/>
                <c:pt idx="0">
                  <c:v>58.154849694838873</c:v>
                </c:pt>
                <c:pt idx="1">
                  <c:v>182.30662916926181</c:v>
                </c:pt>
                <c:pt idx="2">
                  <c:v>40.547559589059901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54083968"/>
        <c:axId val="54085504"/>
        <c:axId val="54152704"/>
      </c:bar3DChart>
      <c:catAx>
        <c:axId val="54083968"/>
        <c:scaling>
          <c:orientation val="minMax"/>
        </c:scaling>
        <c:delete val="0"/>
        <c:axPos val="b"/>
        <c:majorTickMark val="out"/>
        <c:minorTickMark val="none"/>
        <c:tickLblPos val="low"/>
        <c:spPr>
          <a:ln w="15875">
            <a:solidFill>
              <a:schemeClr val="tx1"/>
            </a:solidFill>
          </a:ln>
        </c:spPr>
        <c:txPr>
          <a:bodyPr/>
          <a:lstStyle/>
          <a:p>
            <a:pPr>
              <a:defRPr sz="1300" b="1"/>
            </a:pPr>
            <a:endParaRPr lang="en-US"/>
          </a:p>
        </c:txPr>
        <c:crossAx val="54085504"/>
        <c:crosses val="autoZero"/>
        <c:auto val="1"/>
        <c:lblAlgn val="ctr"/>
        <c:lblOffset val="100"/>
        <c:noMultiLvlLbl val="0"/>
      </c:catAx>
      <c:valAx>
        <c:axId val="54085504"/>
        <c:scaling>
          <c:orientation val="minMax"/>
          <c:max val="300"/>
        </c:scaling>
        <c:delete val="0"/>
        <c:axPos val="l"/>
        <c:majorGridlines>
          <c:spPr>
            <a:ln w="22225">
              <a:solidFill>
                <a:schemeClr val="tx1">
                  <a:lumMod val="85000"/>
                  <a:lumOff val="15000"/>
                </a:schemeClr>
              </a:solidFill>
            </a:ln>
          </c:spPr>
        </c:majorGridlines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200" b="1" i="0"/>
            </a:pPr>
            <a:endParaRPr lang="en-US"/>
          </a:p>
        </c:txPr>
        <c:crossAx val="54083968"/>
        <c:crosses val="autoZero"/>
        <c:crossBetween val="midCat"/>
        <c:majorUnit val="100"/>
      </c:valAx>
      <c:serAx>
        <c:axId val="541527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en-US"/>
          </a:p>
        </c:txPr>
        <c:crossAx val="54085504"/>
        <c:crosses val="autoZero"/>
      </c:ser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latin typeface="Corbe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173959146926405E-2"/>
          <c:y val="6.0185185185185203E-2"/>
          <c:w val="0.87238705671149197"/>
          <c:h val="0.677351997666957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[Positivo.xlsx]BaseHsgDat!$W$352</c:f>
              <c:strCache>
                <c:ptCount val="1"/>
                <c:pt idx="0">
                  <c:v>Total Permits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dPt>
            <c:idx val="11"/>
            <c:invertIfNegative val="0"/>
            <c:bubble3D val="0"/>
          </c:dPt>
          <c:dLbls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[Positivo.xlsx]BaseHsgDat!$X$351:$AH$351</c:f>
              <c:strCache>
                <c:ptCount val="11"/>
                <c:pt idx="0">
                  <c:v>Hardwick</c:v>
                </c:pt>
                <c:pt idx="1">
                  <c:v>Belvidere</c:v>
                </c:pt>
                <c:pt idx="2">
                  <c:v>Cambridge</c:v>
                </c:pt>
                <c:pt idx="3">
                  <c:v>Eden</c:v>
                </c:pt>
                <c:pt idx="4">
                  <c:v>Elmore</c:v>
                </c:pt>
                <c:pt idx="5">
                  <c:v>Hyde Park</c:v>
                </c:pt>
                <c:pt idx="6">
                  <c:v>Johnson</c:v>
                </c:pt>
                <c:pt idx="7">
                  <c:v>Morristown</c:v>
                </c:pt>
                <c:pt idx="8">
                  <c:v>Stowe</c:v>
                </c:pt>
                <c:pt idx="9">
                  <c:v>Waterville</c:v>
                </c:pt>
                <c:pt idx="10">
                  <c:v>Wolcott</c:v>
                </c:pt>
              </c:strCache>
            </c:strRef>
          </c:cat>
          <c:val>
            <c:numRef>
              <c:f>[Positivo.xlsx]BaseHsgDat!$X$352:$AH$352</c:f>
              <c:numCache>
                <c:formatCode>General</c:formatCode>
                <c:ptCount val="11"/>
                <c:pt idx="0">
                  <c:v>30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21</c:v>
                </c:pt>
                <c:pt idx="5">
                  <c:v>57</c:v>
                </c:pt>
                <c:pt idx="6">
                  <c:v>0</c:v>
                </c:pt>
                <c:pt idx="7">
                  <c:v>201</c:v>
                </c:pt>
                <c:pt idx="8">
                  <c:v>231</c:v>
                </c:pt>
                <c:pt idx="9">
                  <c:v>0</c:v>
                </c:pt>
                <c:pt idx="10">
                  <c:v>30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2058368"/>
        <c:axId val="52089984"/>
      </c:barChart>
      <c:catAx>
        <c:axId val="520583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2700000"/>
          <a:lstStyle/>
          <a:p>
            <a:pPr>
              <a:defRPr sz="1600" b="1" baseline="0"/>
            </a:pPr>
            <a:endParaRPr lang="en-US"/>
          </a:p>
        </c:txPr>
        <c:crossAx val="52089984"/>
        <c:crosses val="autoZero"/>
        <c:auto val="1"/>
        <c:lblAlgn val="ctr"/>
        <c:lblOffset val="100"/>
        <c:noMultiLvlLbl val="0"/>
      </c:catAx>
      <c:valAx>
        <c:axId val="52089984"/>
        <c:scaling>
          <c:orientation val="minMax"/>
          <c:max val="25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/>
                  <a:t>Residential Permits 2010 - '17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52058368"/>
        <c:crosses val="autoZero"/>
        <c:crossBetween val="between"/>
        <c:majorUnit val="50"/>
      </c:valAx>
    </c:plotArea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>
          <a:latin typeface="Corbe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3339682243571"/>
          <c:y val="6.0185185185185203E-2"/>
          <c:w val="0.86200074384302205"/>
          <c:h val="0.83206611347869097"/>
        </c:manualLayout>
      </c:layout>
      <c:lineChart>
        <c:grouping val="standard"/>
        <c:varyColors val="0"/>
        <c:ser>
          <c:idx val="0"/>
          <c:order val="0"/>
          <c:tx>
            <c:strRef>
              <c:f>[Positivo.xlsx]Market!$AA$35</c:f>
              <c:strCache>
                <c:ptCount val="1"/>
                <c:pt idx="0">
                  <c:v>Number of Sales</c:v>
                </c:pt>
              </c:strCache>
            </c:strRef>
          </c:tx>
          <c:spPr>
            <a:ln w="57150"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c:spPr>
          <c:marker>
            <c:symbol val="none"/>
          </c:marker>
          <c:cat>
            <c:numRef>
              <c:f>[Positivo.xlsx]Market!$AB$34:$AI$34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[Positivo.xlsx]Market!$AB$35:$AI$35</c:f>
              <c:numCache>
                <c:formatCode>0.0</c:formatCode>
                <c:ptCount val="8"/>
                <c:pt idx="0">
                  <c:v>1</c:v>
                </c:pt>
                <c:pt idx="1">
                  <c:v>1.190871369294606</c:v>
                </c:pt>
                <c:pt idx="2">
                  <c:v>1.3609958506224069</c:v>
                </c:pt>
                <c:pt idx="3">
                  <c:v>1.6804979253112029</c:v>
                </c:pt>
                <c:pt idx="4">
                  <c:v>1.759336099585062</c:v>
                </c:pt>
                <c:pt idx="5">
                  <c:v>1.900414937759336</c:v>
                </c:pt>
                <c:pt idx="6">
                  <c:v>1.7676348547717839</c:v>
                </c:pt>
                <c:pt idx="7">
                  <c:v>1.9875518672199171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[Positivo.xlsx]Market!$AA$36</c:f>
              <c:strCache>
                <c:ptCount val="1"/>
                <c:pt idx="0">
                  <c:v>$$ Volume</c:v>
                </c:pt>
              </c:strCache>
            </c:strRef>
          </c:tx>
          <c:spPr>
            <a:ln w="57150"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c:spPr>
          <c:marker>
            <c:symbol val="none"/>
          </c:marker>
          <c:cat>
            <c:numRef>
              <c:f>[Positivo.xlsx]Market!$AB$34:$AI$34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[Positivo.xlsx]Market!$AB$36:$AI$36</c:f>
              <c:numCache>
                <c:formatCode>0.0</c:formatCode>
                <c:ptCount val="8"/>
                <c:pt idx="0">
                  <c:v>1</c:v>
                </c:pt>
                <c:pt idx="1">
                  <c:v>1.1179697280898659</c:v>
                </c:pt>
                <c:pt idx="2">
                  <c:v>1.3177841402012249</c:v>
                </c:pt>
                <c:pt idx="3">
                  <c:v>1.892482990510294</c:v>
                </c:pt>
                <c:pt idx="4">
                  <c:v>1.8111058036959951</c:v>
                </c:pt>
                <c:pt idx="5">
                  <c:v>2.0995401276590622</c:v>
                </c:pt>
                <c:pt idx="6">
                  <c:v>2.0575829313236671</c:v>
                </c:pt>
                <c:pt idx="7">
                  <c:v>2.4073254772839179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[Positivo.xlsx]Market!$AA$37</c:f>
              <c:strCache>
                <c:ptCount val="1"/>
                <c:pt idx="0">
                  <c:v>Median Price</c:v>
                </c:pt>
              </c:strCache>
            </c:strRef>
          </c:tx>
          <c:spPr>
            <a:ln w="57150"/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c:spPr>
          <c:marker>
            <c:symbol val="none"/>
          </c:marker>
          <c:cat>
            <c:numRef>
              <c:f>[Positivo.xlsx]Market!$AB$34:$AI$34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[Positivo.xlsx]Market!$AB$37:$AI$37</c:f>
              <c:numCache>
                <c:formatCode>0.0</c:formatCode>
                <c:ptCount val="8"/>
                <c:pt idx="0">
                  <c:v>1</c:v>
                </c:pt>
                <c:pt idx="1">
                  <c:v>0.90208609870481704</c:v>
                </c:pt>
                <c:pt idx="2">
                  <c:v>0.97729967337102597</c:v>
                </c:pt>
                <c:pt idx="3">
                  <c:v>0.98992318456277395</c:v>
                </c:pt>
                <c:pt idx="4">
                  <c:v>0.96244406383455094</c:v>
                </c:pt>
                <c:pt idx="5">
                  <c:v>1.018955110942922</c:v>
                </c:pt>
                <c:pt idx="6">
                  <c:v>1.016980193878956</c:v>
                </c:pt>
                <c:pt idx="7">
                  <c:v>1.14788395705744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667456"/>
        <c:axId val="49669248"/>
      </c:lineChart>
      <c:catAx>
        <c:axId val="49667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49669248"/>
        <c:crosses val="autoZero"/>
        <c:auto val="1"/>
        <c:lblAlgn val="ctr"/>
        <c:lblOffset val="100"/>
        <c:noMultiLvlLbl val="0"/>
      </c:catAx>
      <c:valAx>
        <c:axId val="49669248"/>
        <c:scaling>
          <c:orientation val="minMax"/>
          <c:min val="0.5"/>
        </c:scaling>
        <c:delete val="0"/>
        <c:axPos val="l"/>
        <c:majorGridlines>
          <c:spPr>
            <a:ln w="15875"/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/>
                  <a:t>Indexed to 2010 = 1.0</a:t>
                </a:r>
              </a:p>
            </c:rich>
          </c:tx>
          <c:layout>
            <c:manualLayout>
              <c:xMode val="edge"/>
              <c:yMode val="edge"/>
              <c:x val="1.7696468291496899E-2"/>
              <c:y val="0.214787422091782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9667456"/>
        <c:crosses val="autoZero"/>
        <c:crossBetween val="between"/>
        <c:minorUnit val="0.5"/>
      </c:valAx>
    </c:plotArea>
    <c:legend>
      <c:legendPos val="r"/>
      <c:layout>
        <c:manualLayout>
          <c:xMode val="edge"/>
          <c:yMode val="edge"/>
          <c:x val="0.138091859640145"/>
          <c:y val="2.97222813364546E-2"/>
          <c:w val="0.27212274693708399"/>
          <c:h val="0.26100420666594798"/>
        </c:manualLayout>
      </c:layout>
      <c:overlay val="0"/>
      <c:spPr>
        <a:solidFill>
          <a:srgbClr val="FFFFED"/>
        </a:solidFill>
        <a:ln>
          <a:solidFill>
            <a:schemeClr val="bg1">
              <a:lumMod val="50000"/>
            </a:schemeClr>
          </a:solidFill>
        </a:ln>
      </c:spPr>
      <c:txPr>
        <a:bodyPr/>
        <a:lstStyle/>
        <a:p>
          <a:pPr>
            <a:defRPr sz="1800" b="1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>
          <a:latin typeface="Corbe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[Positivo.xlsx]Market!$M$80</c:f>
              <c:strCache>
                <c:ptCount val="1"/>
                <c:pt idx="0">
                  <c:v>Median Sale 2010-'17</c:v>
                </c:pt>
              </c:strCache>
            </c:strRef>
          </c:tx>
          <c:spPr>
            <a:gradFill flip="none" rotWithShape="1">
              <a:gsLst>
                <a:gs pos="0">
                  <a:srgbClr val="688004"/>
                </a:gs>
                <a:gs pos="100000">
                  <a:srgbClr val="FFFFFF"/>
                </a:gs>
              </a:gsLst>
              <a:lin ang="11100000" scaled="0"/>
              <a:tileRect/>
            </a:gradFill>
          </c:spPr>
          <c:invertIfNegative val="0"/>
          <c:dPt>
            <c:idx val="11"/>
            <c:invertIfNegative val="0"/>
            <c:bubble3D val="0"/>
            <c:spPr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100000">
                    <a:srgbClr val="FFFFFF"/>
                  </a:gs>
                </a:gsLst>
                <a:lin ang="11100000" scaled="0"/>
                <a:tileRect/>
              </a:gradFill>
            </c:spPr>
          </c:dPt>
          <c:dLbls>
            <c:txPr>
              <a:bodyPr rot="-5400000" vert="horz"/>
              <a:lstStyle/>
              <a:p>
                <a:pPr>
                  <a:defRPr sz="18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[Positivo.xlsx]Market!$N$79:$Y$79</c:f>
              <c:strCache>
                <c:ptCount val="12"/>
                <c:pt idx="0">
                  <c:v>Hardwick</c:v>
                </c:pt>
                <c:pt idx="1">
                  <c:v>Belvidere</c:v>
                </c:pt>
                <c:pt idx="2">
                  <c:v>Cambridge</c:v>
                </c:pt>
                <c:pt idx="3">
                  <c:v>Eden</c:v>
                </c:pt>
                <c:pt idx="4">
                  <c:v>Elmore</c:v>
                </c:pt>
                <c:pt idx="5">
                  <c:v>Hyde Park</c:v>
                </c:pt>
                <c:pt idx="6">
                  <c:v>Johnson</c:v>
                </c:pt>
                <c:pt idx="7">
                  <c:v>Morristown</c:v>
                </c:pt>
                <c:pt idx="8">
                  <c:v>Stowe</c:v>
                </c:pt>
                <c:pt idx="9">
                  <c:v>Waterville</c:v>
                </c:pt>
                <c:pt idx="10">
                  <c:v>Wolcott</c:v>
                </c:pt>
                <c:pt idx="11">
                  <c:v>Study Area</c:v>
                </c:pt>
              </c:strCache>
            </c:strRef>
          </c:cat>
          <c:val>
            <c:numRef>
              <c:f>[Positivo.xlsx]Market!$N$80:$Y$80</c:f>
              <c:numCache>
                <c:formatCode>"$"#,##0_);\("$"#,##0\)</c:formatCode>
                <c:ptCount val="12"/>
                <c:pt idx="0">
                  <c:v>103101.6746133</c:v>
                </c:pt>
                <c:pt idx="1">
                  <c:v>123144.9166666667</c:v>
                </c:pt>
                <c:pt idx="2">
                  <c:v>207134.0941540261</c:v>
                </c:pt>
                <c:pt idx="3">
                  <c:v>117558.6216141457</c:v>
                </c:pt>
                <c:pt idx="4">
                  <c:v>204343.89105339101</c:v>
                </c:pt>
                <c:pt idx="5">
                  <c:v>143355.79066894739</c:v>
                </c:pt>
                <c:pt idx="6">
                  <c:v>114533.351623346</c:v>
                </c:pt>
                <c:pt idx="7">
                  <c:v>174925.3692177163</c:v>
                </c:pt>
                <c:pt idx="8">
                  <c:v>447715.38481713139</c:v>
                </c:pt>
                <c:pt idx="9">
                  <c:v>144417.71279761911</c:v>
                </c:pt>
                <c:pt idx="10">
                  <c:v>141524.4081168831</c:v>
                </c:pt>
                <c:pt idx="11">
                  <c:v>220054.9565546606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2131712"/>
        <c:axId val="52139136"/>
      </c:barChart>
      <c:catAx>
        <c:axId val="521317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52139136"/>
        <c:crosses val="autoZero"/>
        <c:auto val="1"/>
        <c:lblAlgn val="ctr"/>
        <c:lblOffset val="100"/>
        <c:noMultiLvlLbl val="0"/>
      </c:catAx>
      <c:valAx>
        <c:axId val="52139136"/>
        <c:scaling>
          <c:orientation val="minMax"/>
          <c:max val="450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/>
                  <a:t>Median Sale </a:t>
                </a:r>
                <a:r>
                  <a:rPr lang="en-US" sz="1600" dirty="0" smtClean="0"/>
                  <a:t>Price</a:t>
                </a:r>
                <a:r>
                  <a:rPr lang="en-US" sz="1600" baseline="0" dirty="0" smtClean="0"/>
                  <a:t> </a:t>
                </a:r>
                <a:r>
                  <a:rPr lang="en-US" sz="1600" dirty="0" smtClean="0"/>
                  <a:t>2010 </a:t>
                </a:r>
                <a:r>
                  <a:rPr lang="en-US" sz="1600" dirty="0"/>
                  <a:t>- '17</a:t>
                </a:r>
              </a:p>
            </c:rich>
          </c:tx>
          <c:layout>
            <c:manualLayout>
              <c:xMode val="edge"/>
              <c:yMode val="edge"/>
              <c:x val="1.33544554950429E-2"/>
              <c:y val="0.23736260858198399"/>
            </c:manualLayout>
          </c:layout>
          <c:overlay val="0"/>
        </c:title>
        <c:numFmt formatCode="&quot;$&quot;#,##0_);\(&quot;$&quot;#,##0\)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52131712"/>
        <c:crosses val="autoZero"/>
        <c:crossBetween val="between"/>
        <c:majorUnit val="100000"/>
      </c:valAx>
    </c:plotArea>
    <c:plotVisOnly val="1"/>
    <c:dispBlanksAs val="gap"/>
    <c:showDLblsOverMax val="0"/>
  </c:chart>
  <c:spPr>
    <a:solidFill>
      <a:schemeClr val="bg1"/>
    </a:solidFill>
    <a:ln>
      <a:solidFill>
        <a:schemeClr val="bg1">
          <a:lumMod val="50000"/>
        </a:schemeClr>
      </a:solidFill>
    </a:ln>
  </c:spPr>
  <c:txPr>
    <a:bodyPr/>
    <a:lstStyle/>
    <a:p>
      <a:pPr>
        <a:defRPr>
          <a:latin typeface="Corbel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[Positivo.xlsx]Market!$Y$426</c:f>
              <c:strCache>
                <c:ptCount val="1"/>
                <c:pt idx="0">
                  <c:v>Median Price</c:v>
                </c:pt>
              </c:strCache>
            </c:strRef>
          </c:tx>
          <c:spPr>
            <a:gradFill flip="none" rotWithShape="1">
              <a:gsLst>
                <a:gs pos="0">
                  <a:srgbClr val="4B48A9"/>
                </a:gs>
                <a:gs pos="100000">
                  <a:srgbClr val="FFFFFF"/>
                </a:gs>
              </a:gsLst>
              <a:lin ang="11100000" scaled="0"/>
              <a:tileRect/>
            </a:gradFill>
          </c:spPr>
          <c:invertIfNegative val="0"/>
          <c:dPt>
            <c:idx val="11"/>
            <c:invertIfNegative val="0"/>
            <c:bubble3D val="0"/>
            <c:spPr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100000">
                    <a:srgbClr val="FFFFFF"/>
                  </a:gs>
                </a:gsLst>
                <a:lin ang="11100000" scaled="0"/>
                <a:tileRect/>
              </a:gradFill>
            </c:spPr>
          </c:dPt>
          <c:dLbls>
            <c:txPr>
              <a:bodyPr rot="-5400000" vert="horz"/>
              <a:lstStyle/>
              <a:p>
                <a:pPr>
                  <a:defRPr sz="16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[Positivo.xlsx]Market!$Z$421:$AK$421</c:f>
              <c:strCache>
                <c:ptCount val="12"/>
                <c:pt idx="0">
                  <c:v>Hardwick</c:v>
                </c:pt>
                <c:pt idx="1">
                  <c:v>Belvidere</c:v>
                </c:pt>
                <c:pt idx="2">
                  <c:v>Cambridge</c:v>
                </c:pt>
                <c:pt idx="3">
                  <c:v>Eden</c:v>
                </c:pt>
                <c:pt idx="4">
                  <c:v>Elmore</c:v>
                </c:pt>
                <c:pt idx="5">
                  <c:v>Hyde Park</c:v>
                </c:pt>
                <c:pt idx="6">
                  <c:v>Johnson</c:v>
                </c:pt>
                <c:pt idx="7">
                  <c:v>Morristown</c:v>
                </c:pt>
                <c:pt idx="8">
                  <c:v>Stowe</c:v>
                </c:pt>
                <c:pt idx="9">
                  <c:v>Waterville</c:v>
                </c:pt>
                <c:pt idx="10">
                  <c:v>Wolcott</c:v>
                </c:pt>
                <c:pt idx="11">
                  <c:v>Study Area</c:v>
                </c:pt>
              </c:strCache>
            </c:strRef>
          </c:cat>
          <c:val>
            <c:numRef>
              <c:f>[Positivo.xlsx]Market!$Z$426:$AK$426</c:f>
              <c:numCache>
                <c:formatCode>"$"#,##0_);\("$"#,##0\)</c:formatCode>
                <c:ptCount val="12"/>
                <c:pt idx="0">
                  <c:v>135000</c:v>
                </c:pt>
                <c:pt idx="1">
                  <c:v>182400</c:v>
                </c:pt>
                <c:pt idx="2">
                  <c:v>269900</c:v>
                </c:pt>
                <c:pt idx="3">
                  <c:v>250000</c:v>
                </c:pt>
                <c:pt idx="4">
                  <c:v>324500</c:v>
                </c:pt>
                <c:pt idx="5">
                  <c:v>242000</c:v>
                </c:pt>
                <c:pt idx="6">
                  <c:v>145000</c:v>
                </c:pt>
                <c:pt idx="7">
                  <c:v>314500</c:v>
                </c:pt>
                <c:pt idx="8">
                  <c:v>829000</c:v>
                </c:pt>
                <c:pt idx="9">
                  <c:v>290000</c:v>
                </c:pt>
                <c:pt idx="10">
                  <c:v>269000</c:v>
                </c:pt>
                <c:pt idx="11">
                  <c:v>323500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2147712"/>
        <c:axId val="52159232"/>
      </c:barChart>
      <c:catAx>
        <c:axId val="521477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52159232"/>
        <c:crosses val="autoZero"/>
        <c:auto val="1"/>
        <c:lblAlgn val="ctr"/>
        <c:lblOffset val="100"/>
        <c:noMultiLvlLbl val="0"/>
      </c:catAx>
      <c:valAx>
        <c:axId val="52159232"/>
        <c:scaling>
          <c:orientation val="minMax"/>
          <c:max val="850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/>
                  <a:t>Median Listed Price</a:t>
                </a:r>
              </a:p>
            </c:rich>
          </c:tx>
          <c:layout>
            <c:manualLayout>
              <c:xMode val="edge"/>
              <c:yMode val="edge"/>
              <c:x val="1.44531921909321E-2"/>
              <c:y val="0.32501849380605702"/>
            </c:manualLayout>
          </c:layout>
          <c:overlay val="0"/>
        </c:title>
        <c:numFmt formatCode="&quot;$&quot;#,##0_);\(&quot;$&quot;#,##0\)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52147712"/>
        <c:crosses val="autoZero"/>
        <c:crossBetween val="between"/>
        <c:majorUnit val="200000"/>
      </c:valAx>
    </c:plotArea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>
          <a:latin typeface="Corbel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352615129620299"/>
          <c:y val="6.0185185185185203E-2"/>
          <c:w val="0.84036274596241101"/>
          <c:h val="0.73940157480315005"/>
        </c:manualLayout>
      </c:layout>
      <c:lineChart>
        <c:grouping val="standard"/>
        <c:varyColors val="0"/>
        <c:ser>
          <c:idx val="0"/>
          <c:order val="0"/>
          <c:tx>
            <c:strRef>
              <c:f>[GadZykes.xlsx]Hsg!$A$86</c:f>
              <c:strCache>
                <c:ptCount val="1"/>
                <c:pt idx="0">
                  <c:v>U.S.</c:v>
                </c:pt>
              </c:strCache>
            </c:strRef>
          </c:tx>
          <c:spPr>
            <a:ln w="69850"/>
          </c:spPr>
          <c:marker>
            <c:symbol val="diamond"/>
            <c:size val="6"/>
          </c:marker>
          <c:cat>
            <c:strRef>
              <c:f>[GadZykes.xlsx]Hsg!$B$85:$P$85</c:f>
              <c:strCache>
                <c:ptCount val="15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2018*</c:v>
                </c:pt>
              </c:strCache>
            </c:strRef>
          </c:cat>
          <c:val>
            <c:numRef>
              <c:f>[GadZykes.xlsx]Hsg!$B$86:$P$86</c:f>
              <c:numCache>
                <c:formatCode>0%</c:formatCode>
                <c:ptCount val="15"/>
                <c:pt idx="0">
                  <c:v>0.10199999999999999</c:v>
                </c:pt>
                <c:pt idx="1">
                  <c:v>9.8000000000000004E-2</c:v>
                </c:pt>
                <c:pt idx="2">
                  <c:v>9.7000000000000003E-2</c:v>
                </c:pt>
                <c:pt idx="3">
                  <c:v>9.7000000000000003E-2</c:v>
                </c:pt>
                <c:pt idx="4">
                  <c:v>0.1</c:v>
                </c:pt>
                <c:pt idx="5">
                  <c:v>0.106</c:v>
                </c:pt>
                <c:pt idx="6">
                  <c:v>0.10199999999999999</c:v>
                </c:pt>
                <c:pt idx="7">
                  <c:v>9.5000000000000001E-2</c:v>
                </c:pt>
                <c:pt idx="8">
                  <c:v>8.6999999999999994E-2</c:v>
                </c:pt>
                <c:pt idx="9">
                  <c:v>8.3000000000000004E-2</c:v>
                </c:pt>
                <c:pt idx="10">
                  <c:v>7.5999999999999998E-2</c:v>
                </c:pt>
                <c:pt idx="11" formatCode="0.0%">
                  <c:v>7.0999999999999994E-2</c:v>
                </c:pt>
                <c:pt idx="12" formatCode="0.0%">
                  <c:v>6.8500000000000005E-2</c:v>
                </c:pt>
                <c:pt idx="13" formatCode="0.0%">
                  <c:v>7.1999999999999995E-2</c:v>
                </c:pt>
                <c:pt idx="14" formatCode="0.0%">
                  <c:v>6.9666666666666696E-2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[GadZykes.xlsx]Hsg!$A$87</c:f>
              <c:strCache>
                <c:ptCount val="1"/>
                <c:pt idx="0">
                  <c:v>Northeast</c:v>
                </c:pt>
              </c:strCache>
            </c:strRef>
          </c:tx>
          <c:spPr>
            <a:ln w="69850"/>
          </c:spPr>
          <c:marker>
            <c:symbol val="square"/>
            <c:size val="6"/>
          </c:marker>
          <c:cat>
            <c:strRef>
              <c:f>[GadZykes.xlsx]Hsg!$B$85:$P$85</c:f>
              <c:strCache>
                <c:ptCount val="15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2018*</c:v>
                </c:pt>
              </c:strCache>
            </c:strRef>
          </c:cat>
          <c:val>
            <c:numRef>
              <c:f>[GadZykes.xlsx]Hsg!$B$87:$P$87</c:f>
              <c:numCache>
                <c:formatCode>0%</c:formatCode>
                <c:ptCount val="15"/>
                <c:pt idx="0">
                  <c:v>7.2999999999999995E-2</c:v>
                </c:pt>
                <c:pt idx="1">
                  <c:v>6.5000000000000002E-2</c:v>
                </c:pt>
                <c:pt idx="2">
                  <c:v>7.0999999999999994E-2</c:v>
                </c:pt>
                <c:pt idx="3">
                  <c:v>7.0000000000000007E-2</c:v>
                </c:pt>
                <c:pt idx="4">
                  <c:v>6.9000000000000006E-2</c:v>
                </c:pt>
                <c:pt idx="5">
                  <c:v>7.1999999999999995E-2</c:v>
                </c:pt>
                <c:pt idx="6">
                  <c:v>7.5999999999999998E-2</c:v>
                </c:pt>
                <c:pt idx="7">
                  <c:v>7.2999999999999995E-2</c:v>
                </c:pt>
                <c:pt idx="8">
                  <c:v>7.2999999999999995E-2</c:v>
                </c:pt>
                <c:pt idx="9">
                  <c:v>7.0999999999999994E-2</c:v>
                </c:pt>
                <c:pt idx="10">
                  <c:v>0.06</c:v>
                </c:pt>
                <c:pt idx="11" formatCode="0.0%">
                  <c:v>5.5E-2</c:v>
                </c:pt>
                <c:pt idx="12" formatCode="0.0%">
                  <c:v>5.3249999999999999E-2</c:v>
                </c:pt>
                <c:pt idx="13" formatCode="0.0%">
                  <c:v>5.5E-2</c:v>
                </c:pt>
                <c:pt idx="14" formatCode="0.0%">
                  <c:v>5.3333333333333302E-2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[GadZykes.xlsx]Hsg!$A$88</c:f>
              <c:strCache>
                <c:ptCount val="1"/>
                <c:pt idx="0">
                  <c:v>Vermont</c:v>
                </c:pt>
              </c:strCache>
            </c:strRef>
          </c:tx>
          <c:spPr>
            <a:ln w="69850">
              <a:solidFill>
                <a:srgbClr val="008000"/>
              </a:solidFill>
            </a:ln>
          </c:spPr>
          <c:marker>
            <c:symbol val="triangle"/>
            <c:size val="6"/>
          </c:marker>
          <c:cat>
            <c:strRef>
              <c:f>[GadZykes.xlsx]Hsg!$B$85:$P$85</c:f>
              <c:strCache>
                <c:ptCount val="15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2018*</c:v>
                </c:pt>
              </c:strCache>
            </c:strRef>
          </c:cat>
          <c:val>
            <c:numRef>
              <c:f>[GadZykes.xlsx]Hsg!$B$88:$P$88</c:f>
              <c:numCache>
                <c:formatCode>0%</c:formatCode>
                <c:ptCount val="15"/>
                <c:pt idx="0">
                  <c:v>4.7E-2</c:v>
                </c:pt>
                <c:pt idx="1">
                  <c:v>4.3999999999999997E-2</c:v>
                </c:pt>
                <c:pt idx="2">
                  <c:v>3.5999999999999997E-2</c:v>
                </c:pt>
                <c:pt idx="3">
                  <c:v>4.9000000000000002E-2</c:v>
                </c:pt>
                <c:pt idx="4">
                  <c:v>3.5000000000000003E-2</c:v>
                </c:pt>
                <c:pt idx="5">
                  <c:v>5.3999999999999999E-2</c:v>
                </c:pt>
                <c:pt idx="6">
                  <c:v>6.0999999999999999E-2</c:v>
                </c:pt>
                <c:pt idx="7">
                  <c:v>4.2000000000000003E-2</c:v>
                </c:pt>
                <c:pt idx="8">
                  <c:v>4.1750000000000002E-2</c:v>
                </c:pt>
                <c:pt idx="9">
                  <c:v>5.6250000000000001E-2</c:v>
                </c:pt>
                <c:pt idx="10" formatCode="0.0%">
                  <c:v>0.05</c:v>
                </c:pt>
                <c:pt idx="11" formatCode="0.0%">
                  <c:v>4.5249999999999999E-2</c:v>
                </c:pt>
                <c:pt idx="12" formatCode="0.0%">
                  <c:v>4.4499999999999998E-2</c:v>
                </c:pt>
                <c:pt idx="13" formatCode="0.0%">
                  <c:v>3.5999999999999997E-2</c:v>
                </c:pt>
                <c:pt idx="14" formatCode="0.0%">
                  <c:v>4.0333333333333297E-2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281728"/>
        <c:axId val="52283264"/>
      </c:lineChart>
      <c:catAx>
        <c:axId val="52281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52283264"/>
        <c:crosses val="autoZero"/>
        <c:auto val="1"/>
        <c:lblAlgn val="ctr"/>
        <c:lblOffset val="100"/>
        <c:tickLblSkip val="2"/>
        <c:noMultiLvlLbl val="0"/>
      </c:catAx>
      <c:valAx>
        <c:axId val="52283264"/>
        <c:scaling>
          <c:orientation val="minMax"/>
          <c:min val="0.03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/>
                  <a:t>Rental Vacancy Rate</a:t>
                </a:r>
              </a:p>
            </c:rich>
          </c:tx>
          <c:layout>
            <c:manualLayout>
              <c:xMode val="edge"/>
              <c:yMode val="edge"/>
              <c:x val="1.9914372899589999E-2"/>
              <c:y val="0.287743611812111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52281728"/>
        <c:crosses val="autoZero"/>
        <c:crossBetween val="between"/>
        <c:majorUnit val="0.02"/>
      </c:valAx>
      <c:spPr>
        <a:solidFill>
          <a:srgbClr val="FFFFFA"/>
        </a:solidFill>
      </c:spPr>
    </c:plotArea>
    <c:legend>
      <c:legendPos val="b"/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>
          <a:latin typeface="Corbel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[Positivo.xlsx]BaseHsgDat!$T$285</c:f>
              <c:strCache>
                <c:ptCount val="1"/>
                <c:pt idx="0">
                  <c:v>Median Rent</c:v>
                </c:pt>
              </c:strCache>
            </c:strRef>
          </c:tx>
          <c:spPr>
            <a:gradFill flip="none" rotWithShape="1">
              <a:gsLst>
                <a:gs pos="0">
                  <a:srgbClr val="024300"/>
                </a:gs>
                <a:gs pos="100000">
                  <a:srgbClr val="FFFFFF"/>
                </a:gs>
              </a:gsLst>
              <a:lin ang="11100000" scaled="0"/>
              <a:tileRect/>
            </a:gradFill>
          </c:spPr>
          <c:invertIfNegative val="0"/>
          <c:dPt>
            <c:idx val="11"/>
            <c:invertIfNegative val="0"/>
            <c:bubble3D val="0"/>
            <c:spPr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100000">
                    <a:srgbClr val="FFFFFF"/>
                  </a:gs>
                </a:gsLst>
                <a:lin ang="11100000" scaled="0"/>
                <a:tileRect/>
              </a:gradFill>
            </c:spPr>
          </c:dPt>
          <c:dLbls>
            <c:txPr>
              <a:bodyPr rot="0" vert="horz"/>
              <a:lstStyle/>
              <a:p>
                <a:pPr>
                  <a:defRPr sz="1400" b="1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[Positivo.xlsx]BaseHsgDat!$U$277:$AF$277</c:f>
              <c:strCache>
                <c:ptCount val="12"/>
                <c:pt idx="0">
                  <c:v>Hardwick</c:v>
                </c:pt>
                <c:pt idx="1">
                  <c:v>Belvidere</c:v>
                </c:pt>
                <c:pt idx="2">
                  <c:v>Cambridge</c:v>
                </c:pt>
                <c:pt idx="3">
                  <c:v>Eden</c:v>
                </c:pt>
                <c:pt idx="4">
                  <c:v>Elmore</c:v>
                </c:pt>
                <c:pt idx="5">
                  <c:v>Hyde Park</c:v>
                </c:pt>
                <c:pt idx="6">
                  <c:v>Johnson</c:v>
                </c:pt>
                <c:pt idx="7">
                  <c:v>Morristown</c:v>
                </c:pt>
                <c:pt idx="8">
                  <c:v>Stowe</c:v>
                </c:pt>
                <c:pt idx="9">
                  <c:v>Waterville</c:v>
                </c:pt>
                <c:pt idx="10">
                  <c:v>Wolcott</c:v>
                </c:pt>
                <c:pt idx="11">
                  <c:v>Study Area</c:v>
                </c:pt>
              </c:strCache>
            </c:strRef>
          </c:cat>
          <c:val>
            <c:numRef>
              <c:f>[Positivo.xlsx]BaseHsgDat!$U$285:$AF$285</c:f>
              <c:numCache>
                <c:formatCode>"$"#,##0_);\("$"#,##0\)</c:formatCode>
                <c:ptCount val="12"/>
                <c:pt idx="0">
                  <c:v>749</c:v>
                </c:pt>
                <c:pt idx="1">
                  <c:v>788</c:v>
                </c:pt>
                <c:pt idx="2">
                  <c:v>946</c:v>
                </c:pt>
                <c:pt idx="3">
                  <c:v>965</c:v>
                </c:pt>
                <c:pt idx="4">
                  <c:v>1271</c:v>
                </c:pt>
                <c:pt idx="5">
                  <c:v>832</c:v>
                </c:pt>
                <c:pt idx="6">
                  <c:v>841</c:v>
                </c:pt>
                <c:pt idx="7">
                  <c:v>749</c:v>
                </c:pt>
                <c:pt idx="8">
                  <c:v>945</c:v>
                </c:pt>
                <c:pt idx="9">
                  <c:v>900</c:v>
                </c:pt>
                <c:pt idx="10">
                  <c:v>948</c:v>
                </c:pt>
                <c:pt idx="11">
                  <c:v>873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2318976"/>
        <c:axId val="52320512"/>
      </c:barChart>
      <c:catAx>
        <c:axId val="523189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52320512"/>
        <c:crosses val="autoZero"/>
        <c:auto val="1"/>
        <c:lblAlgn val="ctr"/>
        <c:lblOffset val="100"/>
        <c:noMultiLvlLbl val="0"/>
      </c:catAx>
      <c:valAx>
        <c:axId val="52320512"/>
        <c:scaling>
          <c:orientation val="minMax"/>
          <c:max val="1300"/>
          <c:min val="5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 smtClean="0"/>
                  <a:t>Median </a:t>
                </a:r>
                <a:r>
                  <a:rPr lang="en-US" sz="1400" dirty="0"/>
                  <a:t>Gross Rent</a:t>
                </a:r>
              </a:p>
            </c:rich>
          </c:tx>
          <c:overlay val="0"/>
        </c:title>
        <c:numFmt formatCode="&quot;$&quot;#,##0_);\(&quot;$&quot;#,##0\)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52318976"/>
        <c:crosses val="autoZero"/>
        <c:crossBetween val="between"/>
        <c:majorUnit val="200"/>
      </c:valAx>
    </c:plotArea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>
          <a:latin typeface="Corbel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622894382544099"/>
          <c:y val="6.0185185185185203E-2"/>
          <c:w val="0.85795283867553995"/>
          <c:h val="0.763513568997604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'[Positivo.xlsx]Demo-Migrate'!$AG$134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txPr>
              <a:bodyPr rot="-5400000" vert="horz"/>
              <a:lstStyle/>
              <a:p>
                <a:pPr>
                  <a:defRPr sz="1800" b="1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'[Positivo.xlsx]Demo-Migrate'!$AH$133:$AN$133</c:f>
              <c:strCache>
                <c:ptCount val="7"/>
                <c:pt idx="0">
                  <c:v>&lt;25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65-74</c:v>
                </c:pt>
                <c:pt idx="6">
                  <c:v>75+</c:v>
                </c:pt>
              </c:strCache>
            </c:strRef>
          </c:cat>
          <c:val>
            <c:numRef>
              <c:f>'[Positivo.xlsx]Demo-Migrate'!$AH$134:$AN$134</c:f>
              <c:numCache>
                <c:formatCode>#,##0</c:formatCode>
                <c:ptCount val="7"/>
                <c:pt idx="0">
                  <c:v>551.24868651488646</c:v>
                </c:pt>
                <c:pt idx="1">
                  <c:v>1538.8546409807359</c:v>
                </c:pt>
                <c:pt idx="2">
                  <c:v>1946.0490367775831</c:v>
                </c:pt>
                <c:pt idx="3">
                  <c:v>2208.4562171628718</c:v>
                </c:pt>
                <c:pt idx="4">
                  <c:v>2526.7591943957968</c:v>
                </c:pt>
                <c:pt idx="5">
                  <c:v>1911.5919439579691</c:v>
                </c:pt>
                <c:pt idx="6">
                  <c:v>1256.040280210158</c:v>
                </c:pt>
              </c:numCache>
            </c:numRef>
          </c:val>
        </c:ser>
        <c:ser>
          <c:idx val="1"/>
          <c:order val="1"/>
          <c:tx>
            <c:strRef>
              <c:f>'[Positivo.xlsx]Demo-Migrate'!$AG$135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txPr>
              <a:bodyPr rot="-5400000" vert="horz"/>
              <a:lstStyle/>
              <a:p>
                <a:pPr>
                  <a:defRPr sz="1800" b="1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'[Positivo.xlsx]Demo-Migrate'!$AH$133:$AN$133</c:f>
              <c:strCache>
                <c:ptCount val="7"/>
                <c:pt idx="0">
                  <c:v>&lt;25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65-74</c:v>
                </c:pt>
                <c:pt idx="6">
                  <c:v>75+</c:v>
                </c:pt>
              </c:strCache>
            </c:strRef>
          </c:cat>
          <c:val>
            <c:numRef>
              <c:f>'[Positivo.xlsx]Demo-Migrate'!$AH$135:$AN$135</c:f>
              <c:numCache>
                <c:formatCode>#,##0</c:formatCode>
                <c:ptCount val="7"/>
                <c:pt idx="0">
                  <c:v>538.22154115586704</c:v>
                </c:pt>
                <c:pt idx="1">
                  <c:v>1626.33887915937</c:v>
                </c:pt>
                <c:pt idx="2">
                  <c:v>1960.3204903677761</c:v>
                </c:pt>
                <c:pt idx="3">
                  <c:v>2107.8861646234668</c:v>
                </c:pt>
                <c:pt idx="4">
                  <c:v>2521.514886164623</c:v>
                </c:pt>
                <c:pt idx="5">
                  <c:v>2252.5963222416808</c:v>
                </c:pt>
                <c:pt idx="6">
                  <c:v>1530.5831873905429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3740288"/>
        <c:axId val="53742208"/>
      </c:barChart>
      <c:catAx>
        <c:axId val="537402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HH Age Group</a:t>
                </a:r>
              </a:p>
            </c:rich>
          </c:tx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en-US"/>
          </a:p>
        </c:txPr>
        <c:crossAx val="53742208"/>
        <c:crosses val="autoZero"/>
        <c:auto val="1"/>
        <c:lblAlgn val="ctr"/>
        <c:lblOffset val="100"/>
        <c:noMultiLvlLbl val="0"/>
      </c:catAx>
      <c:valAx>
        <c:axId val="53742208"/>
        <c:scaling>
          <c:orientation val="minMax"/>
          <c:max val="275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 smtClean="0"/>
                  <a:t>Number </a:t>
                </a:r>
                <a:r>
                  <a:rPr lang="en-US" sz="1600" dirty="0"/>
                  <a:t>of HHs</a:t>
                </a:r>
              </a:p>
            </c:rich>
          </c:tx>
          <c:layout>
            <c:manualLayout>
              <c:xMode val="edge"/>
              <c:yMode val="edge"/>
              <c:x val="1.54459435860963E-2"/>
              <c:y val="0.333767224567313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53740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7692210648274001"/>
          <c:y val="4.1274032459908197E-2"/>
          <c:w val="0.146709739168916"/>
          <c:h val="0.17591310387009901"/>
        </c:manualLayout>
      </c:layout>
      <c:overlay val="0"/>
      <c:spPr>
        <a:solidFill>
          <a:srgbClr val="FDFFD3"/>
        </a:solidFill>
        <a:ln>
          <a:solidFill>
            <a:schemeClr val="bg1">
              <a:lumMod val="65000"/>
            </a:schemeClr>
          </a:solidFill>
        </a:ln>
      </c:spPr>
      <c:txPr>
        <a:bodyPr/>
        <a:lstStyle/>
        <a:p>
          <a:pPr>
            <a:defRPr sz="2000" b="1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>
          <a:latin typeface="Corbel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en-US" sz="2400" dirty="0" smtClean="0"/>
              <a:t>Distribution</a:t>
            </a:r>
            <a:r>
              <a:rPr lang="en-US" sz="2400" baseline="0" dirty="0" smtClean="0"/>
              <a:t> of Study Area HHs by Size</a:t>
            </a:r>
            <a:endParaRPr lang="en-US" sz="2400" dirty="0"/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6"/>
            <c:bubble3D val="0"/>
            <c:spPr>
              <a:solidFill>
                <a:srgbClr val="010042"/>
              </a:solidFill>
            </c:spPr>
          </c:dPt>
          <c:dLbls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'[Positivo.xlsx]Demo-Migrate'!$R$59:$X$59</c:f>
              <c:strCach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7+</c:v>
                </c:pt>
              </c:strCache>
            </c:strRef>
          </c:cat>
          <c:val>
            <c:numRef>
              <c:f>'[Positivo.xlsx]Demo-Migrate'!$R$60:$X$60</c:f>
              <c:numCache>
                <c:formatCode>0%</c:formatCode>
                <c:ptCount val="7"/>
                <c:pt idx="0">
                  <c:v>0.31749891445940098</c:v>
                </c:pt>
                <c:pt idx="1">
                  <c:v>0.34719930525401599</c:v>
                </c:pt>
                <c:pt idx="2">
                  <c:v>0.15414676508901401</c:v>
                </c:pt>
                <c:pt idx="3">
                  <c:v>0.11654363873208901</c:v>
                </c:pt>
                <c:pt idx="4">
                  <c:v>4.10768562744247E-2</c:v>
                </c:pt>
                <c:pt idx="5">
                  <c:v>1.6587060356057299E-2</c:v>
                </c:pt>
                <c:pt idx="6">
                  <c:v>6.94745983499783E-3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 sz="2000" b="1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baseline="0">
          <a:latin typeface="Corbel"/>
        </a:defRPr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0.13787</cdr:x>
      <cdr:y>0.92139</cdr:y>
    </cdr:from>
    <cdr:to>
      <cdr:x>0.33682</cdr:x>
      <cdr:y>0.9828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04111" y="4330123"/>
          <a:ext cx="1593272" cy="2886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600" b="1" dirty="0" smtClean="0">
              <a:latin typeface="Corbel"/>
              <a:cs typeface="Corbel"/>
            </a:rPr>
            <a:t>Household</a:t>
          </a:r>
          <a:r>
            <a:rPr lang="en-US" sz="1400" b="1" dirty="0" smtClean="0">
              <a:latin typeface="Corbel"/>
              <a:cs typeface="Corbel"/>
            </a:rPr>
            <a:t> Size</a:t>
          </a:r>
          <a:endParaRPr lang="en-US" sz="1400" b="1" dirty="0">
            <a:latin typeface="Corbel"/>
            <a:cs typeface="Corbel"/>
          </a:endParaRPr>
        </a:p>
      </cdr:txBody>
    </cdr:sp>
  </cdr:relSizeAnchor>
  <cdr:relSizeAnchor xmlns:cdr="http://schemas.openxmlformats.org/drawingml/2006/chartDrawing">
    <cdr:from>
      <cdr:x>0.47811</cdr:x>
      <cdr:y>0.92139</cdr:y>
    </cdr:from>
    <cdr:to>
      <cdr:x>0.66178</cdr:x>
      <cdr:y>0.9828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828837" y="4330123"/>
          <a:ext cx="1470891" cy="2886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 smtClean="0">
              <a:latin typeface="Corbel"/>
              <a:cs typeface="Corbel"/>
            </a:rPr>
            <a:t>Bedroom Size</a:t>
          </a:r>
          <a:endParaRPr lang="en-US" sz="1600" b="1" dirty="0">
            <a:latin typeface="Corbel"/>
            <a:cs typeface="Corbel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24C2EC-ADD0-D943-A06D-C08A5253D763}" type="datetimeFigureOut">
              <a:rPr lang="en-US" smtClean="0"/>
              <a:t>1/29/2019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1F463-31C4-7748-8B5A-74C83315BA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776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225963" cy="365125"/>
          </a:xfrm>
          <a:prstGeom prst="rect">
            <a:avLst/>
          </a:prstGeom>
        </p:spPr>
        <p:txBody>
          <a:bodyPr/>
          <a:lstStyle/>
          <a:p>
            <a:fld id="{EF06C3B0-0E05-1940-9AE3-1352E29DC5A4}" type="datetimeFigureOut">
              <a:rPr lang="en-US" smtClean="0"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A7209A-E2E9-CA4A-867A-A3AE58A20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184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225963" cy="365125"/>
          </a:xfrm>
          <a:prstGeom prst="rect">
            <a:avLst/>
          </a:prstGeom>
        </p:spPr>
        <p:txBody>
          <a:bodyPr/>
          <a:lstStyle/>
          <a:p>
            <a:fld id="{EF06C3B0-0E05-1940-9AE3-1352E29DC5A4}" type="datetimeFigureOut">
              <a:rPr lang="en-US" smtClean="0"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A7209A-E2E9-CA4A-867A-A3AE58A20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711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225963" cy="365125"/>
          </a:xfrm>
          <a:prstGeom prst="rect">
            <a:avLst/>
          </a:prstGeom>
        </p:spPr>
        <p:txBody>
          <a:bodyPr/>
          <a:lstStyle/>
          <a:p>
            <a:fld id="{EF06C3B0-0E05-1940-9AE3-1352E29DC5A4}" type="datetimeFigureOut">
              <a:rPr lang="en-US" smtClean="0"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A7209A-E2E9-CA4A-867A-A3AE58A20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770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225963" cy="365125"/>
          </a:xfrm>
          <a:prstGeom prst="rect">
            <a:avLst/>
          </a:prstGeom>
        </p:spPr>
        <p:txBody>
          <a:bodyPr/>
          <a:lstStyle/>
          <a:p>
            <a:fld id="{EF06C3B0-0E05-1940-9AE3-1352E29DC5A4}" type="datetimeFigureOut">
              <a:rPr lang="en-US" smtClean="0"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A7209A-E2E9-CA4A-867A-A3AE58A20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99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225963" cy="365125"/>
          </a:xfrm>
          <a:prstGeom prst="rect">
            <a:avLst/>
          </a:prstGeom>
        </p:spPr>
        <p:txBody>
          <a:bodyPr/>
          <a:lstStyle/>
          <a:p>
            <a:fld id="{EF06C3B0-0E05-1940-9AE3-1352E29DC5A4}" type="datetimeFigureOut">
              <a:rPr lang="en-US" smtClean="0"/>
              <a:t>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A7209A-E2E9-CA4A-867A-A3AE58A20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93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225963" cy="365125"/>
          </a:xfrm>
          <a:prstGeom prst="rect">
            <a:avLst/>
          </a:prstGeom>
        </p:spPr>
        <p:txBody>
          <a:bodyPr/>
          <a:lstStyle/>
          <a:p>
            <a:fld id="{EF06C3B0-0E05-1940-9AE3-1352E29DC5A4}" type="datetimeFigureOut">
              <a:rPr lang="en-US" smtClean="0"/>
              <a:t>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A7209A-E2E9-CA4A-867A-A3AE58A20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366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225963" cy="365125"/>
          </a:xfrm>
          <a:prstGeom prst="rect">
            <a:avLst/>
          </a:prstGeom>
        </p:spPr>
        <p:txBody>
          <a:bodyPr/>
          <a:lstStyle/>
          <a:p>
            <a:fld id="{EF06C3B0-0E05-1940-9AE3-1352E29DC5A4}" type="datetimeFigureOut">
              <a:rPr lang="en-US" smtClean="0"/>
              <a:t>1/29/2019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A7209A-E2E9-CA4A-867A-A3AE58A20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928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225963" cy="365125"/>
          </a:xfrm>
          <a:prstGeom prst="rect">
            <a:avLst/>
          </a:prstGeom>
        </p:spPr>
        <p:txBody>
          <a:bodyPr/>
          <a:lstStyle/>
          <a:p>
            <a:fld id="{EF06C3B0-0E05-1940-9AE3-1352E29DC5A4}" type="datetimeFigureOut">
              <a:rPr lang="en-US" smtClean="0"/>
              <a:t>1/29/2019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A7209A-E2E9-CA4A-867A-A3AE58A20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659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225963" cy="365125"/>
          </a:xfrm>
          <a:prstGeom prst="rect">
            <a:avLst/>
          </a:prstGeom>
        </p:spPr>
        <p:txBody>
          <a:bodyPr/>
          <a:lstStyle/>
          <a:p>
            <a:fld id="{EF06C3B0-0E05-1940-9AE3-1352E29DC5A4}" type="datetimeFigureOut">
              <a:rPr lang="en-US" smtClean="0"/>
              <a:t>1/29/2019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A7209A-E2E9-CA4A-867A-A3AE58A20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16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225963" cy="365125"/>
          </a:xfrm>
          <a:prstGeom prst="rect">
            <a:avLst/>
          </a:prstGeom>
        </p:spPr>
        <p:txBody>
          <a:bodyPr/>
          <a:lstStyle/>
          <a:p>
            <a:fld id="{EF06C3B0-0E05-1940-9AE3-1352E29DC5A4}" type="datetimeFigureOut">
              <a:rPr lang="en-US" smtClean="0"/>
              <a:t>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A7209A-E2E9-CA4A-867A-A3AE58A20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093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199" y="6356350"/>
            <a:ext cx="2225963" cy="365125"/>
          </a:xfrm>
          <a:prstGeom prst="rect">
            <a:avLst/>
          </a:prstGeom>
        </p:spPr>
        <p:txBody>
          <a:bodyPr/>
          <a:lstStyle/>
          <a:p>
            <a:fld id="{EF06C3B0-0E05-1940-9AE3-1352E29DC5A4}" type="datetimeFigureOut">
              <a:rPr lang="en-US" smtClean="0"/>
              <a:t>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A7209A-E2E9-CA4A-867A-A3AE58A20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66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57199" y="6225431"/>
            <a:ext cx="8229601" cy="1"/>
          </a:xfrm>
          <a:prstGeom prst="line">
            <a:avLst/>
          </a:prstGeom>
          <a:ln w="6350" cmpd="sng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5977438" y="6340010"/>
            <a:ext cx="2709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000090"/>
                </a:solidFill>
                <a:latin typeface="Avenir Next Demi Bold"/>
                <a:cs typeface="Avenir Next Demi Bold"/>
              </a:rPr>
              <a:t>Doug Kennedy Advisors</a:t>
            </a:r>
            <a:endParaRPr lang="en-US" sz="1200" dirty="0">
              <a:solidFill>
                <a:srgbClr val="000090"/>
              </a:solidFill>
              <a:latin typeface="Avenir Next Demi Bold"/>
              <a:cs typeface="Avenir Next Demi Bold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457199" y="6340010"/>
            <a:ext cx="2709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>
                <a:solidFill>
                  <a:schemeClr val="tx1"/>
                </a:solidFill>
                <a:latin typeface="Corbel"/>
                <a:cs typeface="Corbel"/>
              </a:rPr>
              <a:t>Lamoille</a:t>
            </a:r>
            <a:r>
              <a:rPr lang="en-US" sz="1200" b="1" baseline="0" dirty="0" smtClean="0">
                <a:solidFill>
                  <a:schemeClr val="tx1"/>
                </a:solidFill>
                <a:latin typeface="Corbel"/>
                <a:cs typeface="Corbel"/>
              </a:rPr>
              <a:t> Housing Study/Needs</a:t>
            </a:r>
            <a:endParaRPr lang="en-US" sz="1200" b="1" dirty="0">
              <a:solidFill>
                <a:schemeClr val="tx1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289306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>
          <a:blip r:embed="rId2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7356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28460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Corbel"/>
                <a:cs typeface="Corbel"/>
              </a:rPr>
              <a:t>Lamoille Housing Study &amp; </a:t>
            </a:r>
            <a:endParaRPr lang="en-US" sz="3600" b="1" dirty="0" smtClean="0">
              <a:effectLst>
                <a:outerShdw blurRad="50800" dist="38100" dir="2700000" algn="tl">
                  <a:srgbClr val="000000">
                    <a:alpha val="43000"/>
                  </a:srgbClr>
                </a:outerShdw>
              </a:effectLst>
              <a:latin typeface="Corbel"/>
              <a:cs typeface="Corbel"/>
            </a:endParaRPr>
          </a:p>
          <a:p>
            <a:pPr algn="ctr"/>
            <a:r>
              <a:rPr lang="en-US" sz="3600" b="1" dirty="0" smtClean="0"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Corbel"/>
                <a:cs typeface="Corbel"/>
              </a:rPr>
              <a:t>Needs </a:t>
            </a:r>
            <a:r>
              <a:rPr lang="en-US" sz="3600" b="1" dirty="0"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Corbel"/>
                <a:cs typeface="Corbel"/>
              </a:rPr>
              <a:t>Assessment</a:t>
            </a:r>
            <a:endParaRPr lang="en-US" sz="3600" dirty="0">
              <a:latin typeface="Corbel"/>
              <a:cs typeface="Corbe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244334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Corbel"/>
                <a:cs typeface="Corbel"/>
              </a:rPr>
              <a:t>January 29, 2019</a:t>
            </a:r>
            <a:endParaRPr lang="en-US" sz="3200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678112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6981" y="513062"/>
            <a:ext cx="790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orbel"/>
                <a:cs typeface="Corbel"/>
              </a:rPr>
              <a:t>Subsidized/Affordable Housing </a:t>
            </a:r>
            <a:r>
              <a:rPr lang="mr-IN" sz="2800" b="1" dirty="0" smtClean="0">
                <a:latin typeface="Corbel"/>
                <a:cs typeface="Corbel"/>
              </a:rPr>
              <a:t>–</a:t>
            </a:r>
            <a:r>
              <a:rPr lang="en-US" sz="2800" b="1" dirty="0" smtClean="0">
                <a:latin typeface="Corbel"/>
                <a:cs typeface="Corbel"/>
              </a:rPr>
              <a:t> Where &amp; What?</a:t>
            </a:r>
            <a:endParaRPr lang="en-US" sz="2800" b="1" dirty="0">
              <a:latin typeface="Corbel"/>
              <a:cs typeface="Corbe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96981" y="1036282"/>
            <a:ext cx="763333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1" y="3068320"/>
            <a:ext cx="5039360" cy="30480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3921" y="1194751"/>
            <a:ext cx="7691119" cy="226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400"/>
              </a:lnSpc>
              <a:buFont typeface="Arial"/>
              <a:buChar char="•"/>
            </a:pPr>
            <a:r>
              <a:rPr lang="en-US" sz="2400" b="1" dirty="0" smtClean="0">
                <a:latin typeface="Corbel"/>
                <a:cs typeface="Corbel"/>
              </a:rPr>
              <a:t>418 Units in 23 Projects</a:t>
            </a:r>
          </a:p>
          <a:p>
            <a:pPr marL="800100" lvl="1" indent="-342900">
              <a:lnSpc>
                <a:spcPts val="3400"/>
              </a:lnSpc>
              <a:buFont typeface="Courier New"/>
              <a:buChar char="o"/>
            </a:pPr>
            <a:r>
              <a:rPr lang="en-US" sz="2400" b="1" dirty="0" smtClean="0">
                <a:latin typeface="Corbel"/>
                <a:cs typeface="Corbel"/>
              </a:rPr>
              <a:t>57% Deeply Subsidized</a:t>
            </a:r>
          </a:p>
          <a:p>
            <a:pPr marL="800100" lvl="1" indent="-342900">
              <a:lnSpc>
                <a:spcPts val="3400"/>
              </a:lnSpc>
              <a:buFont typeface="Courier New"/>
              <a:buChar char="o"/>
            </a:pPr>
            <a:r>
              <a:rPr lang="en-US" sz="2400" b="1" dirty="0" smtClean="0">
                <a:latin typeface="Corbel"/>
                <a:cs typeface="Corbel"/>
              </a:rPr>
              <a:t>38% Tax Credit</a:t>
            </a:r>
          </a:p>
          <a:p>
            <a:pPr marL="800100" lvl="1" indent="-342900">
              <a:lnSpc>
                <a:spcPts val="3400"/>
              </a:lnSpc>
              <a:buFont typeface="Courier New"/>
              <a:buChar char="o"/>
            </a:pPr>
            <a:r>
              <a:rPr lang="en-US" sz="2400" b="1" dirty="0" smtClean="0">
                <a:latin typeface="Corbel"/>
                <a:cs typeface="Corbel"/>
              </a:rPr>
              <a:t>57% for Elderly/Disabled</a:t>
            </a:r>
          </a:p>
          <a:p>
            <a:pPr marL="285750" indent="-285750">
              <a:lnSpc>
                <a:spcPts val="3400"/>
              </a:lnSpc>
              <a:buFont typeface="Arial"/>
              <a:buChar char="•"/>
            </a:pPr>
            <a:endParaRPr lang="en-US" sz="2400" b="1" dirty="0" smtClean="0">
              <a:latin typeface="Corbel"/>
              <a:cs typeface="Corbe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5998" y="3325091"/>
            <a:ext cx="2479041" cy="1416242"/>
          </a:xfrm>
          <a:prstGeom prst="rect">
            <a:avLst/>
          </a:prstGeom>
          <a:solidFill>
            <a:srgbClr val="FFF569"/>
          </a:solidFill>
          <a:ln>
            <a:solidFill>
              <a:srgbClr val="FFF56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095999" y="3429000"/>
            <a:ext cx="2643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orbel"/>
                <a:cs typeface="Corbel"/>
              </a:rPr>
              <a:t>Occupancy Rate Typically in 98+ Percent Range </a:t>
            </a:r>
            <a:r>
              <a:rPr lang="mr-IN" b="1" dirty="0" smtClean="0">
                <a:latin typeface="Corbel"/>
                <a:cs typeface="Corbel"/>
              </a:rPr>
              <a:t>–</a:t>
            </a:r>
            <a:r>
              <a:rPr lang="en-US" b="1" dirty="0" smtClean="0">
                <a:latin typeface="Corbel"/>
                <a:cs typeface="Corbel"/>
              </a:rPr>
              <a:t> Most Projects Have Wait Lists</a:t>
            </a:r>
            <a:endParaRPr lang="en-US" b="1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22700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43163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rbel"/>
                <a:cs typeface="Corbel"/>
              </a:rPr>
              <a:t>Housing Market</a:t>
            </a:r>
            <a:endParaRPr lang="en-US" sz="44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71701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6981" y="513062"/>
            <a:ext cx="790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orbel"/>
                <a:cs typeface="Corbel"/>
              </a:rPr>
              <a:t>For-Sale Market - Trends</a:t>
            </a:r>
            <a:endParaRPr lang="en-US" sz="2800" b="1" dirty="0">
              <a:latin typeface="Corbel"/>
              <a:cs typeface="Corbe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96981" y="1036282"/>
            <a:ext cx="763333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993543"/>
              </p:ext>
            </p:extLst>
          </p:nvPr>
        </p:nvGraphicFramePr>
        <p:xfrm>
          <a:off x="696980" y="1196109"/>
          <a:ext cx="7633331" cy="4311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04455" y="5691787"/>
            <a:ext cx="472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rbel"/>
                <a:cs typeface="Corbel"/>
              </a:rPr>
              <a:t>R1 Properties Only </a:t>
            </a:r>
            <a:r>
              <a:rPr lang="mr-IN" b="1" dirty="0" smtClean="0">
                <a:latin typeface="Corbel"/>
                <a:cs typeface="Corbel"/>
              </a:rPr>
              <a:t>–</a:t>
            </a:r>
            <a:r>
              <a:rPr lang="en-US" b="1" dirty="0" smtClean="0">
                <a:latin typeface="Corbel"/>
                <a:cs typeface="Corbel"/>
              </a:rPr>
              <a:t> Fair Market Sales</a:t>
            </a:r>
            <a:endParaRPr lang="en-US" b="1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689786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6981" y="513062"/>
            <a:ext cx="790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orbel"/>
                <a:cs typeface="Corbel"/>
              </a:rPr>
              <a:t>Median Sale </a:t>
            </a:r>
            <a:r>
              <a:rPr lang="en-US" sz="2800" b="1" i="1" dirty="0" smtClean="0">
                <a:latin typeface="Corbel"/>
                <a:cs typeface="Corbel"/>
              </a:rPr>
              <a:t>Pricing</a:t>
            </a:r>
            <a:r>
              <a:rPr lang="en-US" sz="2800" b="1" dirty="0" smtClean="0">
                <a:latin typeface="Corbel"/>
                <a:cs typeface="Corbel"/>
              </a:rPr>
              <a:t> </a:t>
            </a:r>
            <a:r>
              <a:rPr lang="mr-IN" sz="2800" b="1" dirty="0" smtClean="0">
                <a:latin typeface="Corbel"/>
                <a:cs typeface="Corbel"/>
              </a:rPr>
              <a:t>–</a:t>
            </a:r>
            <a:r>
              <a:rPr lang="en-US" sz="2800" b="1" dirty="0" smtClean="0">
                <a:latin typeface="Corbel"/>
                <a:cs typeface="Corbel"/>
              </a:rPr>
              <a:t> Town x Town</a:t>
            </a:r>
            <a:endParaRPr lang="en-US" sz="2800" b="1" dirty="0">
              <a:latin typeface="Corbel"/>
              <a:cs typeface="Corbe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96981" y="1036282"/>
            <a:ext cx="763333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0467814"/>
              </p:ext>
            </p:extLst>
          </p:nvPr>
        </p:nvGraphicFramePr>
        <p:xfrm>
          <a:off x="649279" y="1230744"/>
          <a:ext cx="7817387" cy="4461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04455" y="5691787"/>
            <a:ext cx="472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rbel"/>
                <a:cs typeface="Corbel"/>
              </a:rPr>
              <a:t>R1 Properties Only </a:t>
            </a:r>
            <a:r>
              <a:rPr lang="mr-IN" b="1" dirty="0" smtClean="0">
                <a:latin typeface="Corbel"/>
                <a:cs typeface="Corbel"/>
              </a:rPr>
              <a:t>–</a:t>
            </a:r>
            <a:r>
              <a:rPr lang="en-US" b="1" dirty="0" smtClean="0">
                <a:latin typeface="Corbel"/>
                <a:cs typeface="Corbel"/>
              </a:rPr>
              <a:t> Fair Market Sales</a:t>
            </a:r>
            <a:endParaRPr lang="en-US" b="1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904686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6981" y="513062"/>
            <a:ext cx="790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orbel"/>
                <a:cs typeface="Corbel"/>
              </a:rPr>
              <a:t>Median For-Sale </a:t>
            </a:r>
            <a:r>
              <a:rPr lang="en-US" sz="2800" b="1" i="1" dirty="0" smtClean="0">
                <a:latin typeface="Corbel"/>
                <a:cs typeface="Corbel"/>
              </a:rPr>
              <a:t>Listing</a:t>
            </a:r>
            <a:r>
              <a:rPr lang="mr-IN" sz="2800" b="1" dirty="0" smtClean="0">
                <a:latin typeface="Corbel"/>
                <a:cs typeface="Corbel"/>
              </a:rPr>
              <a:t>–</a:t>
            </a:r>
            <a:r>
              <a:rPr lang="en-US" sz="2800" b="1" dirty="0" smtClean="0">
                <a:latin typeface="Corbel"/>
                <a:cs typeface="Corbel"/>
              </a:rPr>
              <a:t> Town x Town</a:t>
            </a:r>
            <a:endParaRPr lang="en-US" sz="2800" b="1" dirty="0">
              <a:latin typeface="Corbel"/>
              <a:cs typeface="Corbe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96981" y="1036282"/>
            <a:ext cx="763333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5108789"/>
              </p:ext>
            </p:extLst>
          </p:nvPr>
        </p:nvGraphicFramePr>
        <p:xfrm>
          <a:off x="696980" y="1214293"/>
          <a:ext cx="7633331" cy="4385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04455" y="5691787"/>
            <a:ext cx="472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rbel"/>
                <a:cs typeface="Corbel"/>
              </a:rPr>
              <a:t>Condominiums not included.</a:t>
            </a:r>
            <a:endParaRPr lang="en-US" b="1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15162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31636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rbel"/>
                <a:cs typeface="Corbel"/>
              </a:rPr>
              <a:t>Rental Market -</a:t>
            </a:r>
          </a:p>
          <a:p>
            <a:pPr algn="ctr"/>
            <a:r>
              <a:rPr lang="en-US" sz="44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rbel"/>
                <a:cs typeface="Corbel"/>
              </a:rPr>
              <a:t>A Closer Look</a:t>
            </a:r>
            <a:endParaRPr lang="en-US" sz="44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57267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4455" y="5691787"/>
            <a:ext cx="4479636" cy="369332"/>
          </a:xfrm>
          <a:prstGeom prst="rect">
            <a:avLst/>
          </a:prstGeom>
          <a:solidFill>
            <a:srgbClr val="FFF569"/>
          </a:solidFill>
          <a:ln>
            <a:solidFill>
              <a:srgbClr val="FFF56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96981" y="513062"/>
            <a:ext cx="790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orbel"/>
                <a:cs typeface="Corbel"/>
              </a:rPr>
              <a:t>Rental Vacancy </a:t>
            </a:r>
            <a:r>
              <a:rPr lang="mr-IN" sz="2800" b="1" dirty="0" smtClean="0">
                <a:latin typeface="Corbel"/>
                <a:cs typeface="Corbel"/>
              </a:rPr>
              <a:t>–</a:t>
            </a:r>
            <a:r>
              <a:rPr lang="en-US" sz="2800" b="1" dirty="0" smtClean="0">
                <a:latin typeface="Corbel"/>
                <a:cs typeface="Corbel"/>
              </a:rPr>
              <a:t> Big Picture</a:t>
            </a:r>
            <a:endParaRPr lang="en-US" sz="2800" b="1" dirty="0">
              <a:latin typeface="Corbel"/>
              <a:cs typeface="Corbe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96981" y="1036282"/>
            <a:ext cx="763333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4818618"/>
              </p:ext>
            </p:extLst>
          </p:nvPr>
        </p:nvGraphicFramePr>
        <p:xfrm>
          <a:off x="696980" y="1291358"/>
          <a:ext cx="7633331" cy="4296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04455" y="5691787"/>
            <a:ext cx="415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rbel"/>
                <a:cs typeface="Corbel"/>
              </a:rPr>
              <a:t>Lamoille Cty. Vacancy Rate (2017) </a:t>
            </a:r>
            <a:r>
              <a:rPr lang="mr-IN" b="1" dirty="0" smtClean="0">
                <a:latin typeface="Corbel"/>
                <a:cs typeface="Corbel"/>
              </a:rPr>
              <a:t>–</a:t>
            </a:r>
            <a:r>
              <a:rPr lang="en-US" b="1" dirty="0" smtClean="0">
                <a:latin typeface="Corbel"/>
                <a:cs typeface="Corbel"/>
              </a:rPr>
              <a:t> 3.2%</a:t>
            </a:r>
            <a:endParaRPr lang="en-US" b="1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528259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6981" y="513062"/>
            <a:ext cx="790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orbel"/>
                <a:cs typeface="Corbel"/>
              </a:rPr>
              <a:t>Median Gross Rent </a:t>
            </a:r>
            <a:r>
              <a:rPr lang="mr-IN" sz="2800" b="1" dirty="0" smtClean="0">
                <a:latin typeface="Corbel"/>
                <a:cs typeface="Corbel"/>
              </a:rPr>
              <a:t>–</a:t>
            </a:r>
            <a:r>
              <a:rPr lang="en-US" sz="2800" b="1" dirty="0" smtClean="0">
                <a:latin typeface="Corbel"/>
                <a:cs typeface="Corbel"/>
              </a:rPr>
              <a:t> Town x Town</a:t>
            </a:r>
            <a:endParaRPr lang="en-US" sz="2800" b="1" dirty="0">
              <a:latin typeface="Corbel"/>
              <a:cs typeface="Corbe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96981" y="1036282"/>
            <a:ext cx="763333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321098"/>
              </p:ext>
            </p:extLst>
          </p:nvPr>
        </p:nvGraphicFramePr>
        <p:xfrm>
          <a:off x="696980" y="1227655"/>
          <a:ext cx="7633331" cy="4579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80308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6981" y="513062"/>
            <a:ext cx="790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orbel"/>
                <a:cs typeface="Corbel"/>
              </a:rPr>
              <a:t>Residential Real Estate </a:t>
            </a:r>
            <a:r>
              <a:rPr lang="mr-IN" sz="2800" b="1" dirty="0" smtClean="0">
                <a:latin typeface="Corbel"/>
                <a:cs typeface="Corbel"/>
              </a:rPr>
              <a:t>–</a:t>
            </a:r>
            <a:r>
              <a:rPr lang="en-US" sz="2800" b="1" dirty="0" smtClean="0">
                <a:latin typeface="Corbel"/>
                <a:cs typeface="Corbel"/>
              </a:rPr>
              <a:t> Market Cycle</a:t>
            </a:r>
            <a:endParaRPr lang="en-US" sz="2800" b="1" dirty="0">
              <a:latin typeface="Corbel"/>
              <a:cs typeface="Corbe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96981" y="1036282"/>
            <a:ext cx="763333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81" y="1147055"/>
            <a:ext cx="7464776" cy="506772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035779" y="2187223"/>
            <a:ext cx="3372554" cy="1792110"/>
          </a:xfrm>
          <a:prstGeom prst="ellipse">
            <a:avLst/>
          </a:prstGeom>
          <a:solidFill>
            <a:schemeClr val="accent1">
              <a:lumMod val="20000"/>
              <a:lumOff val="80000"/>
              <a:alpha val="34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330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31636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rbel"/>
                <a:cs typeface="Corbel"/>
              </a:rPr>
              <a:t>The People -</a:t>
            </a:r>
          </a:p>
          <a:p>
            <a:pPr algn="ctr"/>
            <a:r>
              <a:rPr lang="en-US" sz="44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rbel"/>
                <a:cs typeface="Corbel"/>
              </a:rPr>
              <a:t>Demographics &amp; Income</a:t>
            </a:r>
            <a:endParaRPr lang="en-US" sz="44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952756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9433" y="513062"/>
            <a:ext cx="3805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rbel"/>
                <a:cs typeface="Corbel"/>
              </a:rPr>
              <a:t>Study Process</a:t>
            </a:r>
            <a:endParaRPr lang="en-US" sz="28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rbel"/>
              <a:cs typeface="Corbe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9433" y="1734155"/>
            <a:ext cx="5559149" cy="1316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200"/>
              </a:lnSpc>
              <a:buFont typeface="Arial"/>
              <a:buChar char="•"/>
            </a:pPr>
            <a:r>
              <a:rPr lang="en-US" sz="2400" b="1" dirty="0" smtClean="0">
                <a:latin typeface="Corbel"/>
                <a:cs typeface="Corbel"/>
              </a:rPr>
              <a:t>Collect &amp; Interpret Data</a:t>
            </a:r>
          </a:p>
          <a:p>
            <a:pPr marL="285750" indent="-285750">
              <a:lnSpc>
                <a:spcPts val="3200"/>
              </a:lnSpc>
              <a:buFont typeface="Arial"/>
              <a:buChar char="•"/>
            </a:pPr>
            <a:r>
              <a:rPr lang="en-US" sz="2400" b="1" dirty="0" smtClean="0">
                <a:latin typeface="Corbel"/>
                <a:cs typeface="Corbel"/>
              </a:rPr>
              <a:t>Assess Market &amp; Trends</a:t>
            </a:r>
          </a:p>
          <a:p>
            <a:pPr marL="285750" indent="-285750">
              <a:lnSpc>
                <a:spcPts val="3200"/>
              </a:lnSpc>
              <a:buFont typeface="Arial"/>
              <a:buChar char="•"/>
            </a:pPr>
            <a:r>
              <a:rPr lang="en-US" sz="2400" b="1" dirty="0" smtClean="0">
                <a:latin typeface="Corbel"/>
                <a:cs typeface="Corbel"/>
              </a:rPr>
              <a:t>Analyze </a:t>
            </a:r>
            <a:r>
              <a:rPr lang="mr-IN" sz="2400" b="1" dirty="0" smtClean="0">
                <a:latin typeface="Corbel"/>
                <a:cs typeface="Corbel"/>
              </a:rPr>
              <a:t>–</a:t>
            </a:r>
            <a:r>
              <a:rPr lang="en-US" sz="2400" b="1" dirty="0" smtClean="0">
                <a:latin typeface="Corbel"/>
                <a:cs typeface="Corbel"/>
              </a:rPr>
              <a:t> Make Findings</a:t>
            </a:r>
            <a:endParaRPr lang="en-US" sz="2400" b="1" dirty="0">
              <a:latin typeface="Corbel"/>
              <a:cs typeface="Corbe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56919" y="3263058"/>
            <a:ext cx="757339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29433" y="3408920"/>
            <a:ext cx="7611030" cy="1316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200"/>
              </a:lnSpc>
              <a:buFont typeface="Arial"/>
              <a:buChar char="•"/>
            </a:pPr>
            <a:r>
              <a:rPr lang="en-US" sz="2400" b="1" dirty="0" smtClean="0">
                <a:latin typeface="Corbel"/>
                <a:cs typeface="Corbel"/>
              </a:rPr>
              <a:t>The ‘Study Area’ </a:t>
            </a:r>
            <a:r>
              <a:rPr lang="mr-IN" sz="2400" b="1" dirty="0" smtClean="0">
                <a:latin typeface="Corbel"/>
                <a:cs typeface="Corbel"/>
              </a:rPr>
              <a:t>–</a:t>
            </a:r>
            <a:r>
              <a:rPr lang="en-US" sz="2400" b="1" dirty="0" smtClean="0">
                <a:latin typeface="Corbel"/>
                <a:cs typeface="Corbel"/>
              </a:rPr>
              <a:t> 10 Lamoille Cty. Towns + Hardwick</a:t>
            </a:r>
          </a:p>
          <a:p>
            <a:pPr marL="285750" indent="-285750">
              <a:lnSpc>
                <a:spcPts val="3200"/>
              </a:lnSpc>
              <a:buFont typeface="Arial"/>
              <a:buChar char="•"/>
            </a:pPr>
            <a:r>
              <a:rPr lang="en-US" sz="2400" b="1" dirty="0" smtClean="0">
                <a:latin typeface="Corbel"/>
                <a:cs typeface="Corbel"/>
              </a:rPr>
              <a:t>Town x Town/Regional Data - Variation</a:t>
            </a:r>
          </a:p>
          <a:p>
            <a:pPr marL="285750" indent="-285750">
              <a:lnSpc>
                <a:spcPts val="3200"/>
              </a:lnSpc>
              <a:buFont typeface="Arial"/>
              <a:buChar char="•"/>
            </a:pPr>
            <a:r>
              <a:rPr lang="en-US" sz="2400" b="1" dirty="0" smtClean="0">
                <a:latin typeface="Corbel"/>
                <a:cs typeface="Corbel"/>
              </a:rPr>
              <a:t>Analyze </a:t>
            </a:r>
            <a:r>
              <a:rPr lang="mr-IN" sz="2400" b="1" dirty="0" smtClean="0">
                <a:latin typeface="Corbel"/>
                <a:cs typeface="Corbel"/>
              </a:rPr>
              <a:t>–</a:t>
            </a:r>
            <a:r>
              <a:rPr lang="en-US" sz="2400" b="1" dirty="0" smtClean="0">
                <a:latin typeface="Corbel"/>
                <a:cs typeface="Corbel"/>
              </a:rPr>
              <a:t> Make Findings</a:t>
            </a:r>
            <a:endParaRPr lang="en-US" sz="2400" b="1" dirty="0">
              <a:latin typeface="Corbel"/>
              <a:cs typeface="Corbel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29433" y="1036282"/>
            <a:ext cx="7400879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909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6981" y="513062"/>
            <a:ext cx="72809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orbel"/>
                <a:cs typeface="Corbel"/>
              </a:rPr>
              <a:t>Demographics</a:t>
            </a:r>
            <a:r>
              <a:rPr lang="mr-IN" sz="3200" b="1" dirty="0" smtClean="0">
                <a:latin typeface="Corbel"/>
                <a:cs typeface="Corbel"/>
              </a:rPr>
              <a:t>–</a:t>
            </a:r>
            <a:r>
              <a:rPr lang="en-US" sz="3200" b="1" dirty="0" smtClean="0">
                <a:latin typeface="Corbel"/>
                <a:cs typeface="Corbel"/>
              </a:rPr>
              <a:t> Quick Facts</a:t>
            </a:r>
            <a:endParaRPr lang="en-US" sz="3200" b="1" dirty="0">
              <a:latin typeface="Corbel"/>
              <a:cs typeface="Corbe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96981" y="1224838"/>
            <a:ext cx="763333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83921" y="1660418"/>
            <a:ext cx="7963746" cy="4441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400"/>
              </a:lnSpc>
              <a:buFont typeface="Arial"/>
              <a:buChar char="•"/>
            </a:pPr>
            <a:r>
              <a:rPr lang="en-US" sz="2600" b="1" dirty="0" smtClean="0">
                <a:latin typeface="Corbel"/>
                <a:cs typeface="Corbel"/>
              </a:rPr>
              <a:t>10.3% Household Increase 2000 - 2016</a:t>
            </a:r>
          </a:p>
          <a:p>
            <a:pPr marL="800100" lvl="1" indent="-342900">
              <a:lnSpc>
                <a:spcPts val="3400"/>
              </a:lnSpc>
              <a:buFont typeface="Courier New"/>
              <a:buChar char="o"/>
            </a:pPr>
            <a:r>
              <a:rPr lang="en-US" sz="2400" b="1" dirty="0" smtClean="0">
                <a:latin typeface="Corbel"/>
                <a:cs typeface="Corbel"/>
              </a:rPr>
              <a:t>Vermont 6.8% Increase during same period.</a:t>
            </a:r>
          </a:p>
          <a:p>
            <a:pPr marL="800100" lvl="1" indent="-342900">
              <a:lnSpc>
                <a:spcPts val="3400"/>
              </a:lnSpc>
              <a:buFont typeface="Courier New"/>
              <a:buChar char="o"/>
            </a:pPr>
            <a:r>
              <a:rPr lang="en-US" sz="2400" b="1" dirty="0" smtClean="0">
                <a:latin typeface="Corbel"/>
                <a:cs typeface="Corbel"/>
              </a:rPr>
              <a:t>Cambridge &amp; Morristown - 53% of Increase</a:t>
            </a:r>
          </a:p>
          <a:p>
            <a:pPr lvl="1">
              <a:lnSpc>
                <a:spcPts val="3400"/>
              </a:lnSpc>
            </a:pPr>
            <a:endParaRPr lang="en-US" sz="2000" b="1" dirty="0" smtClean="0">
              <a:latin typeface="Corbel"/>
              <a:cs typeface="Corbel"/>
            </a:endParaRPr>
          </a:p>
          <a:p>
            <a:pPr marL="342900" indent="-342900">
              <a:lnSpc>
                <a:spcPts val="3400"/>
              </a:lnSpc>
              <a:buFont typeface="Arial"/>
              <a:buChar char="•"/>
            </a:pPr>
            <a:r>
              <a:rPr lang="en-US" sz="2600" b="1" dirty="0" smtClean="0">
                <a:latin typeface="Corbel"/>
                <a:cs typeface="Corbel"/>
              </a:rPr>
              <a:t>Projected Household Growth 2017 </a:t>
            </a:r>
            <a:r>
              <a:rPr lang="mr-IN" sz="2600" b="1" dirty="0" smtClean="0">
                <a:latin typeface="Corbel"/>
                <a:cs typeface="Corbel"/>
              </a:rPr>
              <a:t>–</a:t>
            </a:r>
            <a:r>
              <a:rPr lang="en-US" sz="2600" b="1" dirty="0" smtClean="0">
                <a:latin typeface="Corbel"/>
                <a:cs typeface="Corbel"/>
              </a:rPr>
              <a:t> 2022</a:t>
            </a:r>
          </a:p>
          <a:p>
            <a:pPr marL="800100" lvl="1" indent="-342900">
              <a:lnSpc>
                <a:spcPts val="3400"/>
              </a:lnSpc>
              <a:buFont typeface="Courier New"/>
              <a:buChar char="o"/>
            </a:pPr>
            <a:r>
              <a:rPr lang="en-US" sz="2400" b="1" dirty="0" smtClean="0">
                <a:latin typeface="Corbel"/>
                <a:cs typeface="Corbel"/>
              </a:rPr>
              <a:t>+600 New Households (5.2%)</a:t>
            </a:r>
          </a:p>
          <a:p>
            <a:pPr marL="800100" lvl="1" indent="-342900">
              <a:lnSpc>
                <a:spcPts val="3400"/>
              </a:lnSpc>
              <a:buFont typeface="Arial"/>
              <a:buChar char="•"/>
            </a:pPr>
            <a:endParaRPr lang="en-US" sz="2000" b="1" dirty="0">
              <a:latin typeface="Corbel"/>
              <a:cs typeface="Corbel"/>
            </a:endParaRPr>
          </a:p>
          <a:p>
            <a:pPr marL="342900" indent="-342900">
              <a:lnSpc>
                <a:spcPts val="3400"/>
              </a:lnSpc>
              <a:buFont typeface="Arial"/>
              <a:buChar char="•"/>
            </a:pPr>
            <a:r>
              <a:rPr lang="en-US" sz="2600" b="1" dirty="0" smtClean="0">
                <a:latin typeface="Corbel"/>
                <a:cs typeface="Corbel"/>
              </a:rPr>
              <a:t>Mobility </a:t>
            </a:r>
            <a:r>
              <a:rPr lang="mr-IN" sz="2600" b="1" dirty="0" smtClean="0">
                <a:latin typeface="Corbel"/>
                <a:cs typeface="Corbel"/>
              </a:rPr>
              <a:t>–</a:t>
            </a:r>
            <a:r>
              <a:rPr lang="en-US" sz="2600" b="1" dirty="0" smtClean="0">
                <a:latin typeface="Corbel"/>
                <a:cs typeface="Corbel"/>
              </a:rPr>
              <a:t> 14% of HHs Moved in Past Year</a:t>
            </a:r>
          </a:p>
          <a:p>
            <a:pPr marL="800100" lvl="1" indent="-342900">
              <a:lnSpc>
                <a:spcPts val="3400"/>
              </a:lnSpc>
              <a:buFont typeface="Courier New"/>
              <a:buChar char="o"/>
            </a:pPr>
            <a:r>
              <a:rPr lang="en-US" sz="2400" b="1" dirty="0" smtClean="0">
                <a:latin typeface="Corbel"/>
                <a:cs typeface="Corbel"/>
              </a:rPr>
              <a:t>5% in Belvidere; 23% in Johnson</a:t>
            </a:r>
          </a:p>
          <a:p>
            <a:pPr marL="285750" indent="-285750">
              <a:lnSpc>
                <a:spcPts val="3400"/>
              </a:lnSpc>
              <a:buFont typeface="Arial"/>
              <a:buChar char="•"/>
            </a:pPr>
            <a:endParaRPr lang="en-US" sz="2400" b="1" dirty="0" smtClean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859013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4455" y="5507121"/>
            <a:ext cx="4479636" cy="369332"/>
          </a:xfrm>
          <a:prstGeom prst="rect">
            <a:avLst/>
          </a:prstGeom>
          <a:solidFill>
            <a:srgbClr val="FFF569"/>
          </a:solidFill>
          <a:ln>
            <a:solidFill>
              <a:srgbClr val="FFF56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96981" y="513062"/>
            <a:ext cx="72809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orbel"/>
                <a:cs typeface="Corbel"/>
              </a:rPr>
              <a:t>Aging </a:t>
            </a:r>
            <a:r>
              <a:rPr lang="mr-IN" sz="3200" b="1" dirty="0" smtClean="0">
                <a:latin typeface="Corbel"/>
                <a:cs typeface="Corbel"/>
              </a:rPr>
              <a:t>–</a:t>
            </a:r>
            <a:r>
              <a:rPr lang="en-US" sz="3200" b="1" dirty="0" smtClean="0">
                <a:latin typeface="Corbel"/>
                <a:cs typeface="Corbel"/>
              </a:rPr>
              <a:t> A Major Factor</a:t>
            </a:r>
            <a:endParaRPr lang="en-US" sz="3200" b="1" dirty="0">
              <a:latin typeface="Corbel"/>
              <a:cs typeface="Corbe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96981" y="1224838"/>
            <a:ext cx="763333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6914861"/>
              </p:ext>
            </p:extLst>
          </p:nvPr>
        </p:nvGraphicFramePr>
        <p:xfrm>
          <a:off x="696981" y="1292226"/>
          <a:ext cx="7633331" cy="4018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Oval 6"/>
          <p:cNvSpPr/>
          <p:nvPr/>
        </p:nvSpPr>
        <p:spPr>
          <a:xfrm rot="19057049">
            <a:off x="6507620" y="1806715"/>
            <a:ext cx="1462677" cy="2289142"/>
          </a:xfrm>
          <a:prstGeom prst="ellipse">
            <a:avLst/>
          </a:prstGeom>
          <a:solidFill>
            <a:schemeClr val="accent1">
              <a:lumMod val="20000"/>
              <a:lumOff val="80000"/>
              <a:alpha val="33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516909" y="2620818"/>
            <a:ext cx="1004456" cy="958274"/>
          </a:xfrm>
          <a:prstGeom prst="ellipse">
            <a:avLst/>
          </a:prstGeom>
          <a:solidFill>
            <a:schemeClr val="accent1">
              <a:lumMod val="20000"/>
              <a:lumOff val="80000"/>
              <a:alpha val="33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04455" y="5507121"/>
            <a:ext cx="472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rbel"/>
                <a:cs typeface="Corbel"/>
              </a:rPr>
              <a:t>Households 65+ will increase by 19.4%</a:t>
            </a:r>
            <a:endParaRPr lang="en-US" b="1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975816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6981" y="513062"/>
            <a:ext cx="72809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orbel"/>
                <a:cs typeface="Corbel"/>
              </a:rPr>
              <a:t>Household Size </a:t>
            </a:r>
            <a:r>
              <a:rPr lang="mr-IN" sz="3200" b="1" dirty="0" smtClean="0">
                <a:latin typeface="Corbel"/>
                <a:cs typeface="Corbel"/>
              </a:rPr>
              <a:t>–</a:t>
            </a:r>
            <a:r>
              <a:rPr lang="en-US" sz="3200" b="1" dirty="0" smtClean="0">
                <a:latin typeface="Corbel"/>
                <a:cs typeface="Corbel"/>
              </a:rPr>
              <a:t> Small Rules</a:t>
            </a:r>
            <a:endParaRPr lang="en-US" sz="3200" b="1" dirty="0">
              <a:latin typeface="Corbel"/>
              <a:cs typeface="Corbe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96981" y="1224838"/>
            <a:ext cx="763333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7009030"/>
              </p:ext>
            </p:extLst>
          </p:nvPr>
        </p:nvGraphicFramePr>
        <p:xfrm>
          <a:off x="696980" y="1445490"/>
          <a:ext cx="7633331" cy="4467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06791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6981" y="513062"/>
            <a:ext cx="72809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orbel"/>
                <a:cs typeface="Corbel"/>
              </a:rPr>
              <a:t>Renter vs. Owner HH Income</a:t>
            </a:r>
            <a:r>
              <a:rPr lang="en-US" sz="3200" b="1" dirty="0">
                <a:latin typeface="Corbel"/>
                <a:cs typeface="Corbel"/>
              </a:rPr>
              <a:t>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96981" y="1133494"/>
            <a:ext cx="763333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6767058"/>
              </p:ext>
            </p:extLst>
          </p:nvPr>
        </p:nvGraphicFramePr>
        <p:xfrm>
          <a:off x="550333" y="1286299"/>
          <a:ext cx="8128000" cy="4394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04455" y="5761182"/>
            <a:ext cx="302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rbel"/>
                <a:cs typeface="Corbel"/>
              </a:rPr>
              <a:t>Overall Median HH - $52,642</a:t>
            </a:r>
            <a:endParaRPr lang="en-US" b="1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86709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6981" y="513062"/>
            <a:ext cx="72809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orbel"/>
                <a:cs typeface="Corbel"/>
              </a:rPr>
              <a:t>Poverty Rate</a:t>
            </a:r>
            <a:endParaRPr lang="en-US" sz="3200" b="1" dirty="0">
              <a:latin typeface="Corbel"/>
              <a:cs typeface="Corbe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96981" y="1133494"/>
            <a:ext cx="763333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4369628"/>
              </p:ext>
            </p:extLst>
          </p:nvPr>
        </p:nvGraphicFramePr>
        <p:xfrm>
          <a:off x="696980" y="1378952"/>
          <a:ext cx="7633331" cy="4509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70426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96981" y="1036282"/>
            <a:ext cx="763333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96981" y="513062"/>
            <a:ext cx="7908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orbel"/>
                <a:cs typeface="Corbel"/>
              </a:rPr>
              <a:t>Renters </a:t>
            </a:r>
            <a:r>
              <a:rPr lang="mr-IN" sz="2800" b="1" dirty="0" smtClean="0">
                <a:latin typeface="Corbel"/>
                <a:cs typeface="Corbel"/>
              </a:rPr>
              <a:t>–</a:t>
            </a:r>
            <a:r>
              <a:rPr lang="en-US" sz="2800" b="1" dirty="0" smtClean="0">
                <a:latin typeface="Corbel"/>
                <a:cs typeface="Corbel"/>
              </a:rPr>
              <a:t> Segment with Incomes &lt;$25,000</a:t>
            </a:r>
            <a:endParaRPr lang="en-US" sz="2800" b="1" dirty="0">
              <a:latin typeface="Corbel"/>
              <a:cs typeface="Corbel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0189618"/>
              </p:ext>
            </p:extLst>
          </p:nvPr>
        </p:nvGraphicFramePr>
        <p:xfrm>
          <a:off x="696980" y="1215135"/>
          <a:ext cx="7633331" cy="4739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19314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96981" y="1036282"/>
            <a:ext cx="763333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96981" y="513062"/>
            <a:ext cx="79085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Corbel"/>
                <a:cs typeface="Corbel"/>
              </a:rPr>
              <a:t>Renters - Rent Exceeds 35% of HH Income</a:t>
            </a:r>
            <a:endParaRPr lang="en-US" sz="2600" b="1" dirty="0">
              <a:latin typeface="Corbel"/>
              <a:cs typeface="Corbel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4335179"/>
              </p:ext>
            </p:extLst>
          </p:nvPr>
        </p:nvGraphicFramePr>
        <p:xfrm>
          <a:off x="696981" y="1260015"/>
          <a:ext cx="7633331" cy="4694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44373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3163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rbel"/>
                <a:cs typeface="Corbel"/>
              </a:rPr>
              <a:t>So What?</a:t>
            </a:r>
            <a:endParaRPr lang="en-US" sz="44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671093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96981" y="1036282"/>
            <a:ext cx="763333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96981" y="513062"/>
            <a:ext cx="79085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Corbel"/>
                <a:cs typeface="Corbel"/>
              </a:rPr>
              <a:t>Out of Balance? </a:t>
            </a:r>
            <a:r>
              <a:rPr lang="mr-IN" sz="2600" b="1" dirty="0" smtClean="0">
                <a:latin typeface="Corbel"/>
                <a:cs typeface="Corbel"/>
              </a:rPr>
              <a:t>–</a:t>
            </a:r>
            <a:r>
              <a:rPr lang="en-US" sz="2600" b="1" dirty="0" smtClean="0">
                <a:latin typeface="Corbel"/>
                <a:cs typeface="Corbel"/>
              </a:rPr>
              <a:t> Households &amp; Housing Stock</a:t>
            </a:r>
            <a:endParaRPr lang="en-US" sz="2600" b="1" dirty="0">
              <a:latin typeface="Corbel"/>
              <a:cs typeface="Corbel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7897940"/>
              </p:ext>
            </p:extLst>
          </p:nvPr>
        </p:nvGraphicFramePr>
        <p:xfrm>
          <a:off x="696981" y="1211695"/>
          <a:ext cx="8008292" cy="4699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62385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96981" y="1036282"/>
            <a:ext cx="763333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96981" y="513062"/>
            <a:ext cx="79085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Corbel"/>
                <a:cs typeface="Corbel"/>
              </a:rPr>
              <a:t>HH Income and Housing Cost </a:t>
            </a:r>
            <a:r>
              <a:rPr lang="mr-IN" sz="2600" b="1" dirty="0" smtClean="0">
                <a:latin typeface="Corbel"/>
                <a:cs typeface="Corbel"/>
              </a:rPr>
              <a:t>–</a:t>
            </a:r>
            <a:r>
              <a:rPr lang="en-US" sz="2600" b="1" dirty="0" smtClean="0">
                <a:latin typeface="Corbel"/>
                <a:cs typeface="Corbel"/>
              </a:rPr>
              <a:t> Varying Trends</a:t>
            </a:r>
            <a:endParaRPr lang="en-US" sz="2600" b="1" dirty="0">
              <a:latin typeface="Corbel"/>
              <a:cs typeface="Corbel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0537557"/>
              </p:ext>
            </p:extLst>
          </p:nvPr>
        </p:nvGraphicFramePr>
        <p:xfrm>
          <a:off x="696980" y="1253065"/>
          <a:ext cx="7633331" cy="4730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49915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9433" y="513062"/>
            <a:ext cx="3805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rbel"/>
                <a:cs typeface="Corbel"/>
              </a:rPr>
              <a:t>Study Area</a:t>
            </a:r>
            <a:endParaRPr lang="en-US" sz="28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rbel"/>
              <a:cs typeface="Corbe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929433" y="1036282"/>
            <a:ext cx="7400879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211" y="1159828"/>
            <a:ext cx="6916345" cy="490795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8571582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96981" y="1036282"/>
            <a:ext cx="763333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96981" y="513062"/>
            <a:ext cx="79085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Corbel"/>
                <a:cs typeface="Corbel"/>
              </a:rPr>
              <a:t>The Communities &amp; Employers</a:t>
            </a:r>
            <a:endParaRPr lang="en-US" sz="2600" b="1" dirty="0">
              <a:latin typeface="Corbel"/>
              <a:cs typeface="Corbe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2555" y="1064505"/>
            <a:ext cx="7944555" cy="4817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80"/>
              </a:lnSpc>
            </a:pPr>
            <a:r>
              <a:rPr lang="en-US" sz="2200" b="1" dirty="0" smtClean="0">
                <a:solidFill>
                  <a:srgbClr val="000090"/>
                </a:solidFill>
                <a:latin typeface="Corbel"/>
                <a:cs typeface="Corbel"/>
              </a:rPr>
              <a:t>Morristown</a:t>
            </a:r>
          </a:p>
          <a:p>
            <a:pPr marL="342900" indent="-342900">
              <a:lnSpc>
                <a:spcPts val="3080"/>
              </a:lnSpc>
              <a:buFont typeface="Arial"/>
              <a:buChar char="•"/>
            </a:pPr>
            <a:r>
              <a:rPr lang="en-US" sz="2000" b="1" dirty="0" smtClean="0">
                <a:latin typeface="Corbel"/>
                <a:cs typeface="Corbel"/>
              </a:rPr>
              <a:t>Infrastructure Capacity </a:t>
            </a:r>
            <a:r>
              <a:rPr lang="mr-IN" sz="2000" b="1" dirty="0" smtClean="0">
                <a:latin typeface="Corbel"/>
                <a:cs typeface="Corbel"/>
              </a:rPr>
              <a:t>–</a:t>
            </a:r>
            <a:r>
              <a:rPr lang="en-US" sz="2000" b="1" dirty="0" smtClean="0">
                <a:latin typeface="Corbel"/>
                <a:cs typeface="Corbel"/>
              </a:rPr>
              <a:t> Developable Land Available</a:t>
            </a:r>
          </a:p>
          <a:p>
            <a:pPr marL="342900" indent="-342900">
              <a:lnSpc>
                <a:spcPts val="3080"/>
              </a:lnSpc>
              <a:buFont typeface="Arial"/>
              <a:buChar char="•"/>
            </a:pPr>
            <a:r>
              <a:rPr lang="en-US" sz="2000" b="1" dirty="0" smtClean="0">
                <a:latin typeface="Corbel"/>
                <a:cs typeface="Corbel"/>
              </a:rPr>
              <a:t>Shortage of Market Rate Rentals </a:t>
            </a:r>
            <a:r>
              <a:rPr lang="mr-IN" sz="2000" b="1" dirty="0" smtClean="0">
                <a:latin typeface="Corbel"/>
                <a:cs typeface="Corbel"/>
              </a:rPr>
              <a:t>–</a:t>
            </a:r>
            <a:r>
              <a:rPr lang="en-US" sz="2000" b="1" dirty="0" smtClean="0">
                <a:latin typeface="Corbel"/>
                <a:cs typeface="Corbel"/>
              </a:rPr>
              <a:t> ‘Numbers Support Development’</a:t>
            </a:r>
          </a:p>
          <a:p>
            <a:pPr>
              <a:lnSpc>
                <a:spcPts val="3080"/>
              </a:lnSpc>
            </a:pPr>
            <a:r>
              <a:rPr lang="en-US" sz="2200" b="1" dirty="0" smtClean="0">
                <a:solidFill>
                  <a:srgbClr val="000090"/>
                </a:solidFill>
                <a:latin typeface="Corbel"/>
                <a:cs typeface="Corbel"/>
              </a:rPr>
              <a:t>Stowe</a:t>
            </a:r>
          </a:p>
          <a:p>
            <a:pPr marL="342900" indent="-342900">
              <a:lnSpc>
                <a:spcPts val="3080"/>
              </a:lnSpc>
              <a:buFont typeface="Arial"/>
              <a:buChar char="•"/>
            </a:pPr>
            <a:r>
              <a:rPr lang="en-US" sz="2000" b="1" dirty="0" smtClean="0">
                <a:latin typeface="Corbel"/>
                <a:cs typeface="Corbel"/>
              </a:rPr>
              <a:t>Infrastructure Capacity</a:t>
            </a:r>
          </a:p>
          <a:p>
            <a:pPr marL="342900" indent="-342900">
              <a:lnSpc>
                <a:spcPts val="3080"/>
              </a:lnSpc>
              <a:buFont typeface="Arial"/>
              <a:buChar char="•"/>
            </a:pPr>
            <a:r>
              <a:rPr lang="en-US" sz="2000" b="1" dirty="0" smtClean="0">
                <a:latin typeface="Corbel"/>
                <a:cs typeface="Corbel"/>
              </a:rPr>
              <a:t>Seasonal Housing/</a:t>
            </a:r>
            <a:r>
              <a:rPr lang="en-US" sz="2000" b="1" dirty="0" err="1" smtClean="0">
                <a:latin typeface="Corbel"/>
                <a:cs typeface="Corbel"/>
              </a:rPr>
              <a:t>AirBnB</a:t>
            </a:r>
            <a:r>
              <a:rPr lang="en-US" sz="2000" b="1" dirty="0" smtClean="0">
                <a:latin typeface="Corbel"/>
                <a:cs typeface="Corbel"/>
              </a:rPr>
              <a:t> - Factors in Market</a:t>
            </a:r>
          </a:p>
          <a:p>
            <a:pPr marL="342900" indent="-342900">
              <a:lnSpc>
                <a:spcPts val="3080"/>
              </a:lnSpc>
              <a:buFont typeface="Arial"/>
              <a:buChar char="•"/>
            </a:pPr>
            <a:r>
              <a:rPr lang="en-US" sz="2000" b="1" dirty="0" smtClean="0">
                <a:latin typeface="Corbel"/>
                <a:cs typeface="Corbel"/>
              </a:rPr>
              <a:t>‘Numbers’ Support </a:t>
            </a:r>
            <a:r>
              <a:rPr lang="en-US" sz="2000" b="1" dirty="0">
                <a:latin typeface="Corbel"/>
                <a:cs typeface="Corbel"/>
              </a:rPr>
              <a:t>Market Rate </a:t>
            </a:r>
            <a:r>
              <a:rPr lang="en-US" sz="2000" b="1" dirty="0" smtClean="0">
                <a:latin typeface="Corbel"/>
                <a:cs typeface="Corbel"/>
              </a:rPr>
              <a:t>Development</a:t>
            </a:r>
          </a:p>
          <a:p>
            <a:pPr>
              <a:lnSpc>
                <a:spcPts val="3080"/>
              </a:lnSpc>
            </a:pPr>
            <a:r>
              <a:rPr lang="en-US" sz="2000" b="1" dirty="0" smtClean="0">
                <a:solidFill>
                  <a:srgbClr val="000090"/>
                </a:solidFill>
                <a:latin typeface="Corbel"/>
                <a:cs typeface="Corbel"/>
              </a:rPr>
              <a:t>Cambridge</a:t>
            </a:r>
          </a:p>
          <a:p>
            <a:pPr marL="342900" indent="-342900">
              <a:lnSpc>
                <a:spcPts val="3080"/>
              </a:lnSpc>
              <a:buFont typeface="Arial"/>
              <a:buChar char="•"/>
            </a:pPr>
            <a:r>
              <a:rPr lang="en-US" sz="2000" b="1" dirty="0" smtClean="0">
                <a:latin typeface="Corbel"/>
                <a:cs typeface="Corbel"/>
              </a:rPr>
              <a:t>Supply Housing for Elders</a:t>
            </a:r>
          </a:p>
          <a:p>
            <a:pPr marL="342900" indent="-342900">
              <a:lnSpc>
                <a:spcPts val="3080"/>
              </a:lnSpc>
              <a:buFont typeface="Arial"/>
              <a:buChar char="•"/>
            </a:pPr>
            <a:r>
              <a:rPr lang="en-US" sz="2000" b="1" dirty="0" smtClean="0">
                <a:latin typeface="Corbel"/>
                <a:cs typeface="Corbel"/>
              </a:rPr>
              <a:t>Impact of Chittenden Housing Market</a:t>
            </a:r>
          </a:p>
          <a:p>
            <a:pPr>
              <a:lnSpc>
                <a:spcPts val="3080"/>
              </a:lnSpc>
            </a:pPr>
            <a:r>
              <a:rPr lang="en-US" sz="2200" b="1" dirty="0" smtClean="0">
                <a:solidFill>
                  <a:srgbClr val="900000"/>
                </a:solidFill>
                <a:latin typeface="Corbel"/>
                <a:cs typeface="Corbel"/>
              </a:rPr>
              <a:t>Employers</a:t>
            </a:r>
          </a:p>
          <a:p>
            <a:pPr marL="342900" indent="-342900">
              <a:lnSpc>
                <a:spcPts val="3080"/>
              </a:lnSpc>
              <a:buFont typeface="Arial"/>
              <a:buChar char="•"/>
            </a:pPr>
            <a:r>
              <a:rPr lang="en-US" sz="2000" b="1" dirty="0" smtClean="0">
                <a:latin typeface="Corbel"/>
                <a:cs typeface="Corbel"/>
              </a:rPr>
              <a:t>Emphasis is Currently on Market Rate Rental Housing</a:t>
            </a:r>
          </a:p>
        </p:txBody>
      </p:sp>
    </p:spTree>
    <p:extLst>
      <p:ext uri="{BB962C8B-B14F-4D97-AF65-F5344CB8AC3E}">
        <p14:creationId xmlns:p14="http://schemas.microsoft.com/office/powerpoint/2010/main" val="4061188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431636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rbel"/>
                <a:cs typeface="Corbel"/>
              </a:rPr>
              <a:t>Assessment &amp;</a:t>
            </a:r>
          </a:p>
          <a:p>
            <a:pPr algn="ctr"/>
            <a:r>
              <a:rPr lang="en-US" sz="44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rbel"/>
                <a:cs typeface="Corbel"/>
              </a:rPr>
              <a:t>Findings</a:t>
            </a:r>
            <a:endParaRPr lang="en-US" sz="44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61044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96981" y="1036282"/>
            <a:ext cx="763333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96981" y="513062"/>
            <a:ext cx="79085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Corbel"/>
                <a:cs typeface="Corbel"/>
              </a:rPr>
              <a:t>HH Age/Income </a:t>
            </a:r>
            <a:r>
              <a:rPr lang="mr-IN" sz="2600" b="1" dirty="0" smtClean="0">
                <a:latin typeface="Corbel"/>
                <a:cs typeface="Corbel"/>
              </a:rPr>
              <a:t>–</a:t>
            </a:r>
            <a:r>
              <a:rPr lang="en-US" sz="2600" b="1" dirty="0" smtClean="0">
                <a:latin typeface="Corbel"/>
                <a:cs typeface="Corbel"/>
              </a:rPr>
              <a:t> Five-Year Change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22" y="1141589"/>
            <a:ext cx="3174999" cy="2245078"/>
          </a:xfrm>
          <a:prstGeom prst="rect">
            <a:avLst/>
          </a:prstGeom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203453"/>
              </p:ext>
            </p:extLst>
          </p:nvPr>
        </p:nvGraphicFramePr>
        <p:xfrm>
          <a:off x="3345039" y="1622777"/>
          <a:ext cx="6038850" cy="4666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47344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96981" y="1036282"/>
            <a:ext cx="763333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96981" y="513062"/>
            <a:ext cx="79085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Corbel"/>
                <a:cs typeface="Corbel"/>
              </a:rPr>
              <a:t>Annual ‘Movers’ by HH Age/Income Group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11" y="1135945"/>
            <a:ext cx="3018367" cy="2024944"/>
          </a:xfrm>
          <a:prstGeom prst="rect">
            <a:avLst/>
          </a:prstGeom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2592790"/>
              </p:ext>
            </p:extLst>
          </p:nvPr>
        </p:nvGraphicFramePr>
        <p:xfrm>
          <a:off x="3372556" y="1780470"/>
          <a:ext cx="5771444" cy="4425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023247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96981" y="1036282"/>
            <a:ext cx="763333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96981" y="513062"/>
            <a:ext cx="79085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Corbel"/>
                <a:cs typeface="Corbel"/>
              </a:rPr>
              <a:t>‘Need’ by Income Group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81" y="1276350"/>
            <a:ext cx="7656222" cy="326742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89186" y="4837852"/>
            <a:ext cx="6705035" cy="1103377"/>
          </a:xfrm>
          <a:prstGeom prst="roundRect">
            <a:avLst/>
          </a:prstGeom>
          <a:solidFill>
            <a:srgbClr val="FEFCF7"/>
          </a:solidFill>
          <a:ln>
            <a:solidFill>
              <a:srgbClr val="FDFFD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6981" y="4727222"/>
            <a:ext cx="6697239" cy="1214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60"/>
              </a:lnSpc>
            </a:pPr>
            <a:r>
              <a:rPr lang="en-US" sz="2000" b="1" dirty="0" smtClean="0">
                <a:latin typeface="Corbel"/>
                <a:cs typeface="Corbel"/>
              </a:rPr>
              <a:t>Home Ownership</a:t>
            </a:r>
          </a:p>
          <a:p>
            <a:pPr marL="285750" indent="-285750">
              <a:lnSpc>
                <a:spcPts val="2960"/>
              </a:lnSpc>
              <a:buFont typeface="Arial"/>
              <a:buChar char="•"/>
            </a:pPr>
            <a:r>
              <a:rPr lang="en-US" b="1" dirty="0" smtClean="0">
                <a:latin typeface="Corbel"/>
                <a:cs typeface="Corbel"/>
              </a:rPr>
              <a:t>Affordable for HH at 100-120% of AMI is $150,000 to $250,000</a:t>
            </a:r>
          </a:p>
          <a:p>
            <a:pPr marL="285750" indent="-285750">
              <a:lnSpc>
                <a:spcPts val="2960"/>
              </a:lnSpc>
              <a:buFont typeface="Arial"/>
              <a:buChar char="•"/>
            </a:pPr>
            <a:r>
              <a:rPr lang="en-US" b="1" dirty="0" smtClean="0">
                <a:latin typeface="Corbel"/>
                <a:cs typeface="Corbel"/>
              </a:rPr>
              <a:t>Current Listings </a:t>
            </a:r>
            <a:r>
              <a:rPr lang="mr-IN" b="1" dirty="0" smtClean="0">
                <a:latin typeface="Corbel"/>
                <a:cs typeface="Corbel"/>
              </a:rPr>
              <a:t>–</a:t>
            </a:r>
            <a:r>
              <a:rPr lang="en-US" b="1" dirty="0" smtClean="0">
                <a:latin typeface="Corbel"/>
                <a:cs typeface="Corbel"/>
              </a:rPr>
              <a:t> 65+/- in this Range </a:t>
            </a:r>
            <a:r>
              <a:rPr lang="mr-IN" b="1" dirty="0" smtClean="0">
                <a:latin typeface="Corbel"/>
                <a:cs typeface="Corbel"/>
              </a:rPr>
              <a:t>–</a:t>
            </a:r>
            <a:r>
              <a:rPr lang="en-US" b="1" dirty="0" smtClean="0">
                <a:latin typeface="Corbel"/>
                <a:cs typeface="Corbel"/>
              </a:rPr>
              <a:t> 25% are Condominiums</a:t>
            </a:r>
            <a:endParaRPr lang="en-US" b="1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3350265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96981" y="1036282"/>
            <a:ext cx="763333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96981" y="513062"/>
            <a:ext cx="79085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Corbel"/>
                <a:cs typeface="Corbel"/>
              </a:rPr>
              <a:t>Stress Points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65668" y="1064504"/>
            <a:ext cx="8029222" cy="4999523"/>
          </a:xfrm>
          <a:prstGeom prst="roundRect">
            <a:avLst/>
          </a:prstGeom>
          <a:solidFill>
            <a:srgbClr val="FEFCF7"/>
          </a:solidFill>
          <a:ln>
            <a:solidFill>
              <a:srgbClr val="FDFFD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6981" y="1064505"/>
            <a:ext cx="7633331" cy="4850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860"/>
              </a:lnSpc>
              <a:buFont typeface="Arial"/>
              <a:buChar char="•"/>
            </a:pPr>
            <a:r>
              <a:rPr lang="en-US" sz="2200" b="1" dirty="0" smtClean="0">
                <a:latin typeface="Corbel"/>
                <a:cs typeface="Corbel"/>
              </a:rPr>
              <a:t>Low Income/Subsidy </a:t>
            </a:r>
            <a:r>
              <a:rPr lang="mr-IN" sz="2200" b="1" dirty="0" smtClean="0">
                <a:latin typeface="Corbel"/>
                <a:cs typeface="Corbel"/>
              </a:rPr>
              <a:t>–</a:t>
            </a:r>
            <a:r>
              <a:rPr lang="en-US" sz="2200" b="1" dirty="0" smtClean="0">
                <a:latin typeface="Corbel"/>
                <a:cs typeface="Corbel"/>
              </a:rPr>
              <a:t> </a:t>
            </a:r>
          </a:p>
          <a:p>
            <a:pPr marL="742950" lvl="1" indent="-285750">
              <a:lnSpc>
                <a:spcPts val="2860"/>
              </a:lnSpc>
              <a:buFont typeface="Courier New"/>
              <a:buChar char="o"/>
            </a:pPr>
            <a:r>
              <a:rPr lang="en-US" sz="2000" b="1" dirty="0" smtClean="0">
                <a:latin typeface="Corbel"/>
                <a:cs typeface="Corbel"/>
              </a:rPr>
              <a:t>53 Subsidies for every 100 HHs of Extremely Low Income</a:t>
            </a:r>
          </a:p>
          <a:p>
            <a:pPr marL="285750" indent="-285750">
              <a:lnSpc>
                <a:spcPts val="2860"/>
              </a:lnSpc>
              <a:buFont typeface="Arial"/>
              <a:buChar char="•"/>
            </a:pPr>
            <a:r>
              <a:rPr lang="en-US" sz="2200" b="1" dirty="0" smtClean="0">
                <a:latin typeface="Corbel"/>
                <a:cs typeface="Corbel"/>
              </a:rPr>
              <a:t>Market Rentals</a:t>
            </a:r>
          </a:p>
          <a:p>
            <a:pPr marL="742950" lvl="1" indent="-285750">
              <a:lnSpc>
                <a:spcPts val="2860"/>
              </a:lnSpc>
              <a:buFont typeface="Courier New"/>
              <a:buChar char="o"/>
            </a:pPr>
            <a:r>
              <a:rPr lang="en-US" b="1" dirty="0" smtClean="0">
                <a:latin typeface="Corbel"/>
                <a:cs typeface="Corbel"/>
              </a:rPr>
              <a:t>Low Vacancy </a:t>
            </a:r>
            <a:r>
              <a:rPr lang="en-US" sz="2000" b="1" dirty="0" smtClean="0">
                <a:latin typeface="Corbel"/>
                <a:cs typeface="Corbel"/>
              </a:rPr>
              <a:t>Coupled</a:t>
            </a:r>
            <a:r>
              <a:rPr lang="en-US" b="1" dirty="0" smtClean="0">
                <a:latin typeface="Corbel"/>
                <a:cs typeface="Corbel"/>
              </a:rPr>
              <a:t> with Insufficient Unit Production</a:t>
            </a:r>
          </a:p>
          <a:p>
            <a:pPr lvl="1">
              <a:lnSpc>
                <a:spcPts val="2860"/>
              </a:lnSpc>
            </a:pPr>
            <a:endParaRPr lang="en-US" b="1" dirty="0" smtClean="0">
              <a:latin typeface="Corbel"/>
              <a:cs typeface="Corbel"/>
            </a:endParaRPr>
          </a:p>
          <a:p>
            <a:pPr marL="285750" indent="-285750">
              <a:lnSpc>
                <a:spcPts val="2860"/>
              </a:lnSpc>
              <a:buFont typeface="Arial"/>
              <a:buChar char="•"/>
            </a:pPr>
            <a:r>
              <a:rPr lang="en-US" sz="2200" b="1" dirty="0" smtClean="0">
                <a:latin typeface="Corbel"/>
                <a:cs typeface="Corbel"/>
              </a:rPr>
              <a:t>Johnson </a:t>
            </a:r>
          </a:p>
          <a:p>
            <a:pPr marL="800100" lvl="1" indent="-342900">
              <a:lnSpc>
                <a:spcPts val="2860"/>
              </a:lnSpc>
              <a:buFont typeface="Courier New"/>
              <a:buChar char="o"/>
            </a:pPr>
            <a:r>
              <a:rPr lang="en-US" sz="2000" b="1" dirty="0" smtClean="0">
                <a:latin typeface="Corbel"/>
                <a:cs typeface="Corbel"/>
              </a:rPr>
              <a:t>Poverty </a:t>
            </a:r>
            <a:r>
              <a:rPr lang="mr-IN" sz="2000" b="1" dirty="0" smtClean="0">
                <a:latin typeface="Corbel"/>
                <a:cs typeface="Corbel"/>
              </a:rPr>
              <a:t>–</a:t>
            </a:r>
            <a:r>
              <a:rPr lang="en-US" sz="2000" b="1" dirty="0" smtClean="0">
                <a:latin typeface="Corbel"/>
                <a:cs typeface="Corbel"/>
              </a:rPr>
              <a:t> HHs Paying High Percent of income Toward Rental</a:t>
            </a:r>
          </a:p>
          <a:p>
            <a:pPr marL="342900" indent="-342900">
              <a:lnSpc>
                <a:spcPts val="2860"/>
              </a:lnSpc>
              <a:buFont typeface="Arial"/>
              <a:buChar char="•"/>
            </a:pPr>
            <a:r>
              <a:rPr lang="en-US" sz="2200" b="1" dirty="0" smtClean="0">
                <a:latin typeface="Corbel"/>
                <a:cs typeface="Corbel"/>
              </a:rPr>
              <a:t>Cambridge</a:t>
            </a:r>
            <a:r>
              <a:rPr lang="en-US" sz="2000" b="1" dirty="0" smtClean="0">
                <a:latin typeface="Corbel"/>
                <a:cs typeface="Corbel"/>
              </a:rPr>
              <a:t> </a:t>
            </a:r>
            <a:r>
              <a:rPr lang="mr-IN" sz="2000" b="1" dirty="0" smtClean="0">
                <a:latin typeface="Corbel"/>
                <a:cs typeface="Corbel"/>
              </a:rPr>
              <a:t>–</a:t>
            </a:r>
            <a:endParaRPr lang="en-US" sz="2000" b="1" dirty="0" smtClean="0">
              <a:latin typeface="Corbel"/>
              <a:cs typeface="Corbel"/>
            </a:endParaRPr>
          </a:p>
          <a:p>
            <a:pPr marL="800100" lvl="1" indent="-342900">
              <a:lnSpc>
                <a:spcPts val="2860"/>
              </a:lnSpc>
              <a:buFont typeface="Courier New"/>
              <a:buChar char="o"/>
            </a:pPr>
            <a:r>
              <a:rPr lang="en-US" sz="2000" b="1" dirty="0" smtClean="0">
                <a:latin typeface="Corbel"/>
                <a:cs typeface="Corbel"/>
              </a:rPr>
              <a:t>Season Activity &amp; Chittenden Cty. Market Stressing Pricing</a:t>
            </a:r>
          </a:p>
          <a:p>
            <a:pPr marL="342900" indent="-342900">
              <a:lnSpc>
                <a:spcPts val="2860"/>
              </a:lnSpc>
              <a:buFont typeface="Arial"/>
              <a:buChar char="•"/>
            </a:pPr>
            <a:r>
              <a:rPr lang="en-US" sz="2200" b="1" dirty="0" smtClean="0">
                <a:latin typeface="Corbel"/>
                <a:cs typeface="Corbel"/>
              </a:rPr>
              <a:t>Stowe</a:t>
            </a:r>
          </a:p>
          <a:p>
            <a:pPr marL="800100" lvl="1" indent="-342900">
              <a:lnSpc>
                <a:spcPts val="2860"/>
              </a:lnSpc>
              <a:buFont typeface="Courier New"/>
              <a:buChar char="o"/>
            </a:pPr>
            <a:r>
              <a:rPr lang="en-US" sz="2000" b="1" dirty="0" smtClean="0">
                <a:latin typeface="Corbel"/>
                <a:cs typeface="Corbel"/>
              </a:rPr>
              <a:t>Pricing far out of Line with Income in Employment Center</a:t>
            </a:r>
          </a:p>
          <a:p>
            <a:pPr marL="342900" indent="-342900">
              <a:lnSpc>
                <a:spcPts val="2860"/>
              </a:lnSpc>
              <a:buFont typeface="Arial"/>
              <a:buChar char="•"/>
            </a:pPr>
            <a:r>
              <a:rPr lang="en-US" sz="2200" b="1" dirty="0" smtClean="0">
                <a:latin typeface="Corbel"/>
                <a:cs typeface="Corbel"/>
              </a:rPr>
              <a:t>Morristown</a:t>
            </a:r>
          </a:p>
          <a:p>
            <a:pPr marL="800100" lvl="1" indent="-342900">
              <a:lnSpc>
                <a:spcPts val="2860"/>
              </a:lnSpc>
              <a:buFont typeface="Courier New"/>
              <a:buChar char="o"/>
            </a:pPr>
            <a:r>
              <a:rPr lang="en-US" sz="2000" b="1" dirty="0" smtClean="0">
                <a:latin typeface="Corbel"/>
                <a:cs typeface="Corbel"/>
              </a:rPr>
              <a:t>Lack of Market Rentals Slowing Economic Growth</a:t>
            </a:r>
            <a:endParaRPr lang="en-US" sz="2000" b="1" dirty="0">
              <a:latin typeface="Corbel"/>
              <a:cs typeface="Corbe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96981" y="2994905"/>
            <a:ext cx="763333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20076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96981" y="1036282"/>
            <a:ext cx="763333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96981" y="513062"/>
            <a:ext cx="79085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Corbel"/>
                <a:cs typeface="Corbel"/>
              </a:rPr>
              <a:t>Priorities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65668" y="1050394"/>
            <a:ext cx="8029222" cy="5013634"/>
          </a:xfrm>
          <a:prstGeom prst="roundRect">
            <a:avLst/>
          </a:prstGeom>
          <a:solidFill>
            <a:srgbClr val="FEFCF7"/>
          </a:solidFill>
          <a:ln>
            <a:solidFill>
              <a:srgbClr val="FDFFD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6981" y="1213555"/>
            <a:ext cx="7633331" cy="4850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86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  <a:latin typeface="Corbel"/>
                <a:cs typeface="Corbel"/>
              </a:rPr>
              <a:t>Senior Housing Options</a:t>
            </a:r>
          </a:p>
          <a:p>
            <a:pPr marL="742950" lvl="1" indent="-285750">
              <a:lnSpc>
                <a:spcPts val="2860"/>
              </a:lnSpc>
              <a:buFont typeface="Courier New"/>
              <a:buChar char="o"/>
            </a:pPr>
            <a:r>
              <a:rPr lang="en-US" sz="2000" b="1" dirty="0" smtClean="0">
                <a:latin typeface="Corbel"/>
                <a:cs typeface="Corbel"/>
              </a:rPr>
              <a:t>Subsidies </a:t>
            </a:r>
            <a:r>
              <a:rPr lang="mr-IN" sz="2000" b="1" dirty="0" smtClean="0">
                <a:latin typeface="Corbel"/>
                <a:cs typeface="Corbel"/>
              </a:rPr>
              <a:t>–</a:t>
            </a:r>
            <a:r>
              <a:rPr lang="en-US" sz="2000" b="1" dirty="0" smtClean="0">
                <a:latin typeface="Corbel"/>
                <a:cs typeface="Corbel"/>
              </a:rPr>
              <a:t> Vermod/Modular </a:t>
            </a:r>
            <a:r>
              <a:rPr lang="mr-IN" sz="2000" b="1" dirty="0" smtClean="0">
                <a:latin typeface="Corbel"/>
                <a:cs typeface="Corbel"/>
              </a:rPr>
              <a:t>–</a:t>
            </a:r>
            <a:r>
              <a:rPr lang="en-US" sz="2000" b="1" dirty="0" smtClean="0">
                <a:latin typeface="Corbel"/>
                <a:cs typeface="Corbel"/>
              </a:rPr>
              <a:t> Co/Shared Housing </a:t>
            </a:r>
            <a:r>
              <a:rPr lang="mr-IN" sz="2000" b="1" dirty="0" smtClean="0">
                <a:latin typeface="Corbel"/>
                <a:cs typeface="Corbel"/>
              </a:rPr>
              <a:t>–</a:t>
            </a:r>
            <a:r>
              <a:rPr lang="en-US" sz="2000" b="1" dirty="0" smtClean="0">
                <a:latin typeface="Corbel"/>
                <a:cs typeface="Corbel"/>
              </a:rPr>
              <a:t> Services/Transportation</a:t>
            </a:r>
          </a:p>
          <a:p>
            <a:pPr lvl="1">
              <a:lnSpc>
                <a:spcPts val="2860"/>
              </a:lnSpc>
            </a:pPr>
            <a:endParaRPr lang="en-US" b="1" dirty="0" smtClean="0">
              <a:latin typeface="Corbel"/>
              <a:cs typeface="Corbel"/>
            </a:endParaRPr>
          </a:p>
          <a:p>
            <a:pPr marL="285750" indent="-285750">
              <a:lnSpc>
                <a:spcPts val="286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  <a:latin typeface="Corbel"/>
                <a:cs typeface="Corbel"/>
              </a:rPr>
              <a:t>Market Rate Rentals</a:t>
            </a:r>
          </a:p>
          <a:p>
            <a:pPr marL="742950" lvl="1" indent="-285750">
              <a:lnSpc>
                <a:spcPts val="2860"/>
              </a:lnSpc>
              <a:buFont typeface="Courier New"/>
              <a:buChar char="o"/>
            </a:pPr>
            <a:r>
              <a:rPr lang="en-US" sz="2000" b="1" dirty="0" smtClean="0">
                <a:latin typeface="Corbel"/>
                <a:cs typeface="Corbel"/>
              </a:rPr>
              <a:t>ID Sites </a:t>
            </a:r>
            <a:r>
              <a:rPr lang="mr-IN" sz="2000" b="1" dirty="0" smtClean="0">
                <a:latin typeface="Corbel"/>
                <a:cs typeface="Corbel"/>
              </a:rPr>
              <a:t>–</a:t>
            </a:r>
            <a:r>
              <a:rPr lang="en-US" sz="2000" b="1" dirty="0" smtClean="0">
                <a:latin typeface="Corbel"/>
                <a:cs typeface="Corbel"/>
              </a:rPr>
              <a:t> Regulatory/Density </a:t>
            </a:r>
            <a:r>
              <a:rPr lang="mr-IN" sz="2000" b="1" dirty="0" smtClean="0">
                <a:latin typeface="Corbel"/>
                <a:cs typeface="Corbel"/>
              </a:rPr>
              <a:t>–</a:t>
            </a:r>
            <a:r>
              <a:rPr lang="en-US" sz="2000" b="1" dirty="0" smtClean="0">
                <a:latin typeface="Corbel"/>
                <a:cs typeface="Corbel"/>
              </a:rPr>
              <a:t> Rehabilitation </a:t>
            </a:r>
            <a:r>
              <a:rPr lang="mr-IN" sz="2000" b="1" dirty="0" smtClean="0">
                <a:latin typeface="Corbel"/>
                <a:cs typeface="Corbel"/>
              </a:rPr>
              <a:t>–</a:t>
            </a:r>
            <a:r>
              <a:rPr lang="en-US" sz="2000" b="1" dirty="0" smtClean="0">
                <a:latin typeface="Corbel"/>
                <a:cs typeface="Corbel"/>
              </a:rPr>
              <a:t> Infrastructure</a:t>
            </a:r>
          </a:p>
          <a:p>
            <a:pPr lvl="1">
              <a:lnSpc>
                <a:spcPts val="2860"/>
              </a:lnSpc>
            </a:pPr>
            <a:endParaRPr lang="en-US" b="1" dirty="0" smtClean="0">
              <a:latin typeface="Corbel"/>
              <a:cs typeface="Corbel"/>
            </a:endParaRPr>
          </a:p>
          <a:p>
            <a:pPr marL="342900" indent="-342900">
              <a:lnSpc>
                <a:spcPts val="286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  <a:latin typeface="Corbel"/>
                <a:cs typeface="Corbel"/>
              </a:rPr>
              <a:t>Subsidized Housing/Vouchers</a:t>
            </a:r>
          </a:p>
          <a:p>
            <a:pPr marL="800100" lvl="1" indent="-342900">
              <a:lnSpc>
                <a:spcPts val="2860"/>
              </a:lnSpc>
              <a:buFont typeface="Courier New"/>
              <a:buChar char="o"/>
            </a:pPr>
            <a:r>
              <a:rPr lang="en-US" sz="2000" b="1" dirty="0" smtClean="0">
                <a:latin typeface="Corbel"/>
                <a:cs typeface="Corbel"/>
              </a:rPr>
              <a:t>Resources Primarily at Federal Level</a:t>
            </a:r>
          </a:p>
          <a:p>
            <a:pPr marL="800100" lvl="1" indent="-342900">
              <a:lnSpc>
                <a:spcPts val="2860"/>
              </a:lnSpc>
              <a:buFont typeface="Courier New"/>
              <a:buChar char="o"/>
            </a:pPr>
            <a:endParaRPr lang="en-US" b="1" dirty="0">
              <a:latin typeface="Corbel"/>
              <a:cs typeface="Corbel"/>
            </a:endParaRPr>
          </a:p>
          <a:p>
            <a:pPr marL="342900" indent="-342900">
              <a:lnSpc>
                <a:spcPts val="2860"/>
              </a:lnSpc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  <a:latin typeface="Corbel"/>
                <a:cs typeface="Corbel"/>
              </a:rPr>
              <a:t>Future </a:t>
            </a:r>
            <a:r>
              <a:rPr lang="mr-IN" sz="2400" b="1" dirty="0" smtClean="0">
                <a:solidFill>
                  <a:srgbClr val="000090"/>
                </a:solidFill>
                <a:latin typeface="Corbel"/>
                <a:cs typeface="Corbel"/>
              </a:rPr>
              <a:t>–</a:t>
            </a:r>
            <a:r>
              <a:rPr lang="en-US" sz="2400" b="1" dirty="0" smtClean="0">
                <a:solidFill>
                  <a:srgbClr val="000090"/>
                </a:solidFill>
                <a:latin typeface="Corbel"/>
                <a:cs typeface="Corbel"/>
              </a:rPr>
              <a:t> Ownership Options</a:t>
            </a:r>
          </a:p>
          <a:p>
            <a:pPr marL="342900" indent="-342900">
              <a:lnSpc>
                <a:spcPts val="2860"/>
              </a:lnSpc>
              <a:buFont typeface="Arial"/>
              <a:buChar char="•"/>
            </a:pPr>
            <a:endParaRPr lang="en-US" sz="2000" b="1" dirty="0" smtClean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738436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787" y="513062"/>
            <a:ext cx="4221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orbel"/>
                <a:cs typeface="Corbel"/>
              </a:rPr>
              <a:t>Issues for Consideration</a:t>
            </a:r>
            <a:endParaRPr lang="en-US" sz="2800" b="1" dirty="0">
              <a:latin typeface="Corbel"/>
              <a:cs typeface="Corbe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3582" y="1387791"/>
            <a:ext cx="5559149" cy="4005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400"/>
              </a:lnSpc>
              <a:buFont typeface="Arial"/>
              <a:buChar char="•"/>
            </a:pPr>
            <a:r>
              <a:rPr lang="en-US" sz="2400" b="1" dirty="0" smtClean="0">
                <a:latin typeface="Corbel"/>
                <a:cs typeface="Corbel"/>
              </a:rPr>
              <a:t>Growth </a:t>
            </a:r>
            <a:r>
              <a:rPr lang="mr-IN" sz="2400" b="1" dirty="0" smtClean="0">
                <a:latin typeface="Corbel"/>
                <a:cs typeface="Corbel"/>
              </a:rPr>
              <a:t>–</a:t>
            </a:r>
            <a:r>
              <a:rPr lang="en-US" sz="2400" b="1" dirty="0" smtClean="0">
                <a:latin typeface="Corbel"/>
                <a:cs typeface="Corbel"/>
              </a:rPr>
              <a:t> Encourage? Discourage?</a:t>
            </a:r>
          </a:p>
          <a:p>
            <a:pPr marL="800100" lvl="1" indent="-342900">
              <a:lnSpc>
                <a:spcPts val="3400"/>
              </a:lnSpc>
              <a:buFont typeface="Courier New"/>
              <a:buChar char="o"/>
            </a:pPr>
            <a:r>
              <a:rPr lang="en-US" sz="2400" b="1" dirty="0" smtClean="0">
                <a:latin typeface="Corbel"/>
                <a:cs typeface="Corbel"/>
              </a:rPr>
              <a:t>Attracting New Households</a:t>
            </a:r>
          </a:p>
          <a:p>
            <a:pPr marL="285750" indent="-285750">
              <a:lnSpc>
                <a:spcPts val="3400"/>
              </a:lnSpc>
              <a:buFont typeface="Arial"/>
              <a:buChar char="•"/>
            </a:pPr>
            <a:r>
              <a:rPr lang="en-US" sz="2400" b="1" dirty="0" smtClean="0">
                <a:latin typeface="Corbel"/>
                <a:cs typeface="Corbel"/>
              </a:rPr>
              <a:t>Focus on Downtowns/Villages</a:t>
            </a:r>
          </a:p>
          <a:p>
            <a:pPr marL="285750" indent="-285750">
              <a:lnSpc>
                <a:spcPts val="3400"/>
              </a:lnSpc>
              <a:buFont typeface="Arial"/>
              <a:buChar char="•"/>
            </a:pPr>
            <a:r>
              <a:rPr lang="en-US" sz="2400" b="1" dirty="0" smtClean="0">
                <a:latin typeface="Corbel"/>
                <a:cs typeface="Corbel"/>
              </a:rPr>
              <a:t>The Power of the Market</a:t>
            </a:r>
          </a:p>
          <a:p>
            <a:pPr marL="285750" indent="-285750">
              <a:lnSpc>
                <a:spcPts val="3400"/>
              </a:lnSpc>
              <a:buFont typeface="Arial"/>
              <a:buChar char="•"/>
            </a:pPr>
            <a:r>
              <a:rPr lang="en-US" sz="2400" b="1" dirty="0" smtClean="0">
                <a:latin typeface="Corbel"/>
                <a:cs typeface="Corbel"/>
              </a:rPr>
              <a:t>Policy </a:t>
            </a:r>
            <a:r>
              <a:rPr lang="mr-IN" sz="2400" b="1" dirty="0" smtClean="0">
                <a:latin typeface="Corbel"/>
                <a:cs typeface="Corbel"/>
              </a:rPr>
              <a:t>–</a:t>
            </a:r>
            <a:r>
              <a:rPr lang="en-US" sz="2400" b="1" dirty="0" smtClean="0">
                <a:latin typeface="Corbel"/>
                <a:cs typeface="Corbel"/>
              </a:rPr>
              <a:t> Town x Town or Regional?</a:t>
            </a:r>
          </a:p>
          <a:p>
            <a:pPr marL="285750" indent="-285750">
              <a:lnSpc>
                <a:spcPts val="3400"/>
              </a:lnSpc>
              <a:buFont typeface="Arial"/>
              <a:buChar char="•"/>
            </a:pPr>
            <a:r>
              <a:rPr lang="en-US" sz="2400" b="1" dirty="0" smtClean="0">
                <a:latin typeface="Corbel"/>
                <a:cs typeface="Corbel"/>
              </a:rPr>
              <a:t>Other</a:t>
            </a:r>
          </a:p>
          <a:p>
            <a:pPr marL="800100" lvl="1" indent="-342900">
              <a:lnSpc>
                <a:spcPts val="3400"/>
              </a:lnSpc>
              <a:buFont typeface="Courier New"/>
              <a:buChar char="o"/>
            </a:pPr>
            <a:r>
              <a:rPr lang="en-US" sz="2400" b="1" dirty="0" smtClean="0">
                <a:latin typeface="Corbel"/>
                <a:cs typeface="Corbel"/>
              </a:rPr>
              <a:t>Politics</a:t>
            </a:r>
          </a:p>
          <a:p>
            <a:pPr marL="800100" lvl="1" indent="-342900">
              <a:lnSpc>
                <a:spcPts val="3400"/>
              </a:lnSpc>
              <a:buFont typeface="Courier New"/>
              <a:buChar char="o"/>
            </a:pPr>
            <a:r>
              <a:rPr lang="en-US" sz="2400" b="1" dirty="0" smtClean="0">
                <a:latin typeface="Corbel"/>
                <a:cs typeface="Corbel"/>
              </a:rPr>
              <a:t>Money</a:t>
            </a:r>
          </a:p>
          <a:p>
            <a:pPr marL="800100" lvl="1" indent="-342900">
              <a:lnSpc>
                <a:spcPts val="3400"/>
              </a:lnSpc>
              <a:buFont typeface="Courier New"/>
              <a:buChar char="o"/>
            </a:pPr>
            <a:r>
              <a:rPr lang="en-US" sz="2400" b="1" dirty="0" smtClean="0">
                <a:latin typeface="Corbel"/>
                <a:cs typeface="Corbel"/>
              </a:rPr>
              <a:t>Working Outside the Market</a:t>
            </a:r>
            <a:endParaRPr lang="en-US" sz="2400" b="1" dirty="0">
              <a:latin typeface="Corbel"/>
              <a:cs typeface="Corbel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39583" y="1036282"/>
            <a:ext cx="7190729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6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5361" y="513062"/>
            <a:ext cx="4390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orbel"/>
                <a:cs typeface="Corbel"/>
              </a:rPr>
              <a:t>Economy</a:t>
            </a:r>
            <a:endParaRPr lang="en-US" sz="2800" b="1" dirty="0">
              <a:latin typeface="Corbel"/>
              <a:cs typeface="Corbe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975361" y="1036282"/>
            <a:ext cx="735495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1208050"/>
              </p:ext>
            </p:extLst>
          </p:nvPr>
        </p:nvGraphicFramePr>
        <p:xfrm>
          <a:off x="975360" y="1107439"/>
          <a:ext cx="7575973" cy="4522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1102361" y="5733812"/>
            <a:ext cx="7106920" cy="369332"/>
          </a:xfrm>
          <a:prstGeom prst="rect">
            <a:avLst/>
          </a:prstGeom>
          <a:solidFill>
            <a:srgbClr val="FFF569"/>
          </a:solidFill>
          <a:ln>
            <a:solidFill>
              <a:srgbClr val="FFF56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39521" y="5733812"/>
            <a:ext cx="7090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rbel"/>
                <a:cs typeface="Corbel"/>
              </a:rPr>
              <a:t>Labor Force and Employment </a:t>
            </a:r>
            <a:r>
              <a:rPr lang="en-US" b="1" i="1" dirty="0" smtClean="0">
                <a:latin typeface="Corbel"/>
                <a:cs typeface="Corbel"/>
              </a:rPr>
              <a:t>Growth</a:t>
            </a:r>
            <a:r>
              <a:rPr lang="en-US" b="1" dirty="0" smtClean="0">
                <a:latin typeface="Corbel"/>
                <a:cs typeface="Corbel"/>
              </a:rPr>
              <a:t> runs counter to Vermont trend.</a:t>
            </a:r>
            <a:endParaRPr lang="en-US" b="1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592597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5361" y="513062"/>
            <a:ext cx="4390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orbel"/>
                <a:cs typeface="Corbel"/>
              </a:rPr>
              <a:t>Where They Work</a:t>
            </a:r>
            <a:endParaRPr lang="en-US" sz="2800" b="1" dirty="0">
              <a:latin typeface="Corbel"/>
              <a:cs typeface="Corbe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975361" y="1036282"/>
            <a:ext cx="735495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1" y="1208751"/>
            <a:ext cx="5397730" cy="490135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73091" y="2528455"/>
            <a:ext cx="234372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Corbel"/>
                <a:cs typeface="Corbel"/>
              </a:rPr>
              <a:t>24% Live &amp; Work in Same Town</a:t>
            </a:r>
          </a:p>
          <a:p>
            <a:endParaRPr lang="en-US" b="1" dirty="0" smtClean="0">
              <a:latin typeface="Corbel"/>
              <a:cs typeface="Corbe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Corbel"/>
                <a:cs typeface="Corbel"/>
              </a:rPr>
              <a:t>85% of Study Area Workers </a:t>
            </a:r>
            <a:r>
              <a:rPr lang="en-US" b="1" i="1" dirty="0" smtClean="0">
                <a:latin typeface="Corbel"/>
                <a:cs typeface="Corbel"/>
              </a:rPr>
              <a:t>Live</a:t>
            </a:r>
            <a:r>
              <a:rPr lang="en-US" b="1" dirty="0" smtClean="0">
                <a:latin typeface="Corbel"/>
                <a:cs typeface="Corbel"/>
              </a:rPr>
              <a:t> in the Study Area</a:t>
            </a:r>
            <a:endParaRPr lang="en-US" b="1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276015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3163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Corbel"/>
                <a:cs typeface="Corbel"/>
              </a:rPr>
              <a:t>Housing Stock</a:t>
            </a:r>
            <a:endParaRPr lang="en-US" sz="44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986585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6981" y="513062"/>
            <a:ext cx="46687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orbel"/>
                <a:cs typeface="Corbel"/>
              </a:rPr>
              <a:t>Housing </a:t>
            </a:r>
            <a:r>
              <a:rPr lang="mr-IN" sz="3200" b="1" dirty="0" smtClean="0">
                <a:latin typeface="Corbel"/>
                <a:cs typeface="Corbel"/>
              </a:rPr>
              <a:t>–</a:t>
            </a:r>
            <a:r>
              <a:rPr lang="en-US" sz="3200" b="1" dirty="0" smtClean="0">
                <a:latin typeface="Corbel"/>
                <a:cs typeface="Corbel"/>
              </a:rPr>
              <a:t> Quick Facts</a:t>
            </a:r>
            <a:endParaRPr lang="en-US" sz="3200" b="1" dirty="0">
              <a:latin typeface="Corbel"/>
              <a:cs typeface="Corbe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96981" y="1224838"/>
            <a:ext cx="763333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83921" y="1402569"/>
            <a:ext cx="7691119" cy="4005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400"/>
              </a:lnSpc>
              <a:buFont typeface="Arial"/>
              <a:buChar char="•"/>
            </a:pPr>
            <a:r>
              <a:rPr lang="en-US" sz="2600" b="1" dirty="0" smtClean="0">
                <a:latin typeface="Corbel"/>
                <a:cs typeface="Corbel"/>
              </a:rPr>
              <a:t>54% of all Units in Morristown, Stowe, Hardwick</a:t>
            </a:r>
          </a:p>
          <a:p>
            <a:pPr marL="800100" lvl="1" indent="-342900">
              <a:lnSpc>
                <a:spcPts val="3400"/>
              </a:lnSpc>
              <a:buFont typeface="Courier New"/>
              <a:buChar char="o"/>
            </a:pPr>
            <a:r>
              <a:rPr lang="en-US" sz="2400" b="1" dirty="0" smtClean="0">
                <a:latin typeface="Corbel"/>
                <a:cs typeface="Corbel"/>
              </a:rPr>
              <a:t>Only 7% in Waterville, Belvidere, Elmore</a:t>
            </a:r>
          </a:p>
          <a:p>
            <a:pPr lvl="1">
              <a:lnSpc>
                <a:spcPts val="3400"/>
              </a:lnSpc>
            </a:pPr>
            <a:endParaRPr lang="en-US" sz="2000" b="1" dirty="0" smtClean="0">
              <a:latin typeface="Corbel"/>
              <a:cs typeface="Corbel"/>
            </a:endParaRPr>
          </a:p>
          <a:p>
            <a:pPr marL="285750" indent="-285750">
              <a:lnSpc>
                <a:spcPts val="3400"/>
              </a:lnSpc>
              <a:buFont typeface="Arial"/>
              <a:buChar char="•"/>
            </a:pPr>
            <a:r>
              <a:rPr lang="en-US" sz="2600" b="1" dirty="0" smtClean="0">
                <a:latin typeface="Corbel"/>
                <a:cs typeface="Corbel"/>
              </a:rPr>
              <a:t>29% of All Households are Renters</a:t>
            </a:r>
          </a:p>
          <a:p>
            <a:pPr marL="800100" lvl="1" indent="-342900">
              <a:lnSpc>
                <a:spcPts val="3400"/>
              </a:lnSpc>
              <a:buFont typeface="Courier New"/>
              <a:buChar char="o"/>
            </a:pPr>
            <a:r>
              <a:rPr lang="en-US" sz="2400" b="1" dirty="0" smtClean="0">
                <a:latin typeface="Corbel"/>
                <a:cs typeface="Corbel"/>
              </a:rPr>
              <a:t>46% in Johnson; 12% in Wolcott</a:t>
            </a:r>
          </a:p>
          <a:p>
            <a:pPr lvl="1">
              <a:lnSpc>
                <a:spcPts val="3400"/>
              </a:lnSpc>
            </a:pPr>
            <a:endParaRPr lang="en-US" sz="2400" b="1" dirty="0" smtClean="0">
              <a:latin typeface="Corbel"/>
              <a:cs typeface="Corbel"/>
            </a:endParaRPr>
          </a:p>
          <a:p>
            <a:pPr marL="285750" indent="-285750">
              <a:lnSpc>
                <a:spcPts val="3400"/>
              </a:lnSpc>
              <a:buFont typeface="Arial"/>
              <a:buChar char="•"/>
            </a:pPr>
            <a:r>
              <a:rPr lang="en-US" sz="2600" b="1" dirty="0" smtClean="0">
                <a:latin typeface="Corbel"/>
                <a:cs typeface="Corbel"/>
              </a:rPr>
              <a:t>15% </a:t>
            </a:r>
            <a:r>
              <a:rPr lang="en-US" sz="2600" b="1" dirty="0">
                <a:latin typeface="Corbel"/>
                <a:cs typeface="Corbel"/>
              </a:rPr>
              <a:t>of All </a:t>
            </a:r>
            <a:r>
              <a:rPr lang="en-US" sz="2600" b="1" dirty="0" smtClean="0">
                <a:latin typeface="Corbel"/>
                <a:cs typeface="Corbel"/>
              </a:rPr>
              <a:t>Housing </a:t>
            </a:r>
            <a:r>
              <a:rPr lang="en-US" sz="2600" b="1" i="1" dirty="0" smtClean="0">
                <a:latin typeface="Corbel"/>
                <a:cs typeface="Corbel"/>
              </a:rPr>
              <a:t>Units</a:t>
            </a:r>
            <a:r>
              <a:rPr lang="en-US" sz="2600" b="1" dirty="0" smtClean="0">
                <a:latin typeface="Corbel"/>
                <a:cs typeface="Corbel"/>
              </a:rPr>
              <a:t> </a:t>
            </a:r>
            <a:r>
              <a:rPr lang="en-US" sz="2600" b="1" dirty="0">
                <a:latin typeface="Corbel"/>
                <a:cs typeface="Corbel"/>
              </a:rPr>
              <a:t>are </a:t>
            </a:r>
            <a:r>
              <a:rPr lang="en-US" sz="2600" b="1" dirty="0" smtClean="0">
                <a:latin typeface="Corbel"/>
                <a:cs typeface="Corbel"/>
              </a:rPr>
              <a:t>Seasonal</a:t>
            </a:r>
            <a:endParaRPr lang="en-US" sz="2600" b="1" dirty="0">
              <a:latin typeface="Corbel"/>
              <a:cs typeface="Corbel"/>
            </a:endParaRPr>
          </a:p>
          <a:p>
            <a:pPr marL="800100" lvl="1" indent="-342900">
              <a:lnSpc>
                <a:spcPts val="3400"/>
              </a:lnSpc>
              <a:buFont typeface="Courier New"/>
              <a:buChar char="o"/>
            </a:pPr>
            <a:r>
              <a:rPr lang="en-US" sz="2400" b="1" dirty="0" smtClean="0">
                <a:latin typeface="Corbel"/>
                <a:cs typeface="Corbel"/>
              </a:rPr>
              <a:t>55% </a:t>
            </a:r>
            <a:r>
              <a:rPr lang="en-US" sz="2400" b="1" dirty="0">
                <a:latin typeface="Corbel"/>
                <a:cs typeface="Corbel"/>
              </a:rPr>
              <a:t>in </a:t>
            </a:r>
            <a:r>
              <a:rPr lang="en-US" sz="2400" b="1" dirty="0" smtClean="0">
                <a:latin typeface="Corbel"/>
                <a:cs typeface="Corbel"/>
              </a:rPr>
              <a:t>Stowe; 1% </a:t>
            </a:r>
            <a:r>
              <a:rPr lang="en-US" sz="2400" b="1" dirty="0">
                <a:latin typeface="Corbel"/>
                <a:cs typeface="Corbel"/>
              </a:rPr>
              <a:t>in </a:t>
            </a:r>
            <a:r>
              <a:rPr lang="en-US" sz="2400" b="1" dirty="0" smtClean="0">
                <a:latin typeface="Corbel"/>
                <a:cs typeface="Corbel"/>
              </a:rPr>
              <a:t>Hyde Park</a:t>
            </a:r>
            <a:endParaRPr lang="en-US" sz="2400" b="1" dirty="0">
              <a:latin typeface="Corbel"/>
              <a:cs typeface="Corbel"/>
            </a:endParaRPr>
          </a:p>
          <a:p>
            <a:pPr marL="285750" indent="-285750">
              <a:lnSpc>
                <a:spcPts val="3400"/>
              </a:lnSpc>
              <a:buFont typeface="Arial"/>
              <a:buChar char="•"/>
            </a:pPr>
            <a:endParaRPr lang="en-US" sz="2400" b="1" dirty="0" smtClean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14873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3920" y="513062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Corbel"/>
                <a:cs typeface="Corbel"/>
              </a:rPr>
              <a:t>Housing </a:t>
            </a:r>
            <a:r>
              <a:rPr lang="mr-IN" sz="2800" b="1" dirty="0" smtClean="0">
                <a:latin typeface="Corbel"/>
                <a:cs typeface="Corbel"/>
              </a:rPr>
              <a:t>–</a:t>
            </a:r>
            <a:r>
              <a:rPr lang="en-US" sz="2800" b="1" dirty="0" smtClean="0">
                <a:latin typeface="Corbel"/>
                <a:cs typeface="Corbel"/>
              </a:rPr>
              <a:t> New Development - 2010 - 2017</a:t>
            </a:r>
            <a:endParaRPr lang="en-US" sz="2800" b="1" dirty="0">
              <a:latin typeface="Corbel"/>
              <a:cs typeface="Corbe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96981" y="1036282"/>
            <a:ext cx="763333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0581648"/>
              </p:ext>
            </p:extLst>
          </p:nvPr>
        </p:nvGraphicFramePr>
        <p:xfrm>
          <a:off x="883920" y="1199091"/>
          <a:ext cx="7446392" cy="4063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1102360" y="5549146"/>
            <a:ext cx="6725459" cy="369332"/>
          </a:xfrm>
          <a:prstGeom prst="rect">
            <a:avLst/>
          </a:prstGeom>
          <a:solidFill>
            <a:srgbClr val="FFF569"/>
          </a:solidFill>
          <a:ln>
            <a:solidFill>
              <a:srgbClr val="FFF56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39521" y="5549146"/>
            <a:ext cx="658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rbel"/>
                <a:cs typeface="Corbel"/>
              </a:rPr>
              <a:t>86% of New Permits in Stowe, Morristown and Hyde Park.</a:t>
            </a:r>
            <a:endParaRPr lang="en-US" b="1" dirty="0"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960336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724</Words>
  <Application>Microsoft Office PowerPoint</Application>
  <PresentationFormat>On-screen Show (4:3)</PresentationFormat>
  <Paragraphs>145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Doug Kennedy Advisors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J. Kennedy</dc:creator>
  <cp:lastModifiedBy>Owner</cp:lastModifiedBy>
  <cp:revision>69</cp:revision>
  <dcterms:created xsi:type="dcterms:W3CDTF">2018-05-09T13:53:21Z</dcterms:created>
  <dcterms:modified xsi:type="dcterms:W3CDTF">2019-01-29T21:07:41Z</dcterms:modified>
</cp:coreProperties>
</file>